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333" r:id="rId2"/>
    <p:sldId id="294" r:id="rId3"/>
    <p:sldId id="260"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Lst>
  <p:sldSz cx="9144000" cy="6858000" type="screen4x3"/>
  <p:notesSz cx="6858000" cy="9144000"/>
  <p:embeddedFontLst>
    <p:embeddedFont>
      <p:font typeface="Archivo Narrow"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502" autoAdjust="0"/>
  </p:normalViewPr>
  <p:slideViewPr>
    <p:cSldViewPr>
      <p:cViewPr varScale="1">
        <p:scale>
          <a:sx n="68" d="100"/>
          <a:sy n="68" d="100"/>
        </p:scale>
        <p:origin x="1470" y="78"/>
      </p:cViewPr>
      <p:guideLst>
        <p:guide orient="horz" pos="2160"/>
        <p:guide pos="2880"/>
      </p:guideLst>
    </p:cSldViewPr>
  </p:slideViewPr>
  <p:notesTextViewPr>
    <p:cViewPr>
      <p:scale>
        <a:sx n="1" d="1"/>
        <a:sy n="1" d="1"/>
      </p:scale>
      <p:origin x="0" y="0"/>
    </p:cViewPr>
  </p:notesTextViewPr>
  <p:sorterViewPr>
    <p:cViewPr>
      <p:scale>
        <a:sx n="100" d="100"/>
        <a:sy n="100" d="100"/>
      </p:scale>
      <p:origin x="0" y="-32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Shape 3">
            <a:extLst>
              <a:ext uri="{FF2B5EF4-FFF2-40B4-BE49-F238E27FC236}">
                <a16:creationId xmlns:a16="http://schemas.microsoft.com/office/drawing/2014/main" id="{A25BBE92-22B4-4E62-83B8-E6183AA80474}"/>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5603" name="Shape 4">
            <a:extLst>
              <a:ext uri="{FF2B5EF4-FFF2-40B4-BE49-F238E27FC236}">
                <a16:creationId xmlns:a16="http://schemas.microsoft.com/office/drawing/2014/main" id="{3F230BAC-0281-46D8-98C3-4373B5394375}"/>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19681935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Shape 108">
            <a:extLst>
              <a:ext uri="{FF2B5EF4-FFF2-40B4-BE49-F238E27FC236}">
                <a16:creationId xmlns:a16="http://schemas.microsoft.com/office/drawing/2014/main" id="{1855C86C-825E-4AB5-864B-29B80623F67A}"/>
              </a:ext>
            </a:extLst>
          </p:cNvPr>
          <p:cNvSpPr>
            <a:spLocks noGrp="1" noRot="1" noChangeAspect="1" noTextEdit="1"/>
          </p:cNvSpPr>
          <p:nvPr>
            <p:ph type="sldImg" idx="2"/>
          </p:nvPr>
        </p:nvSpPr>
        <p:spPr>
          <a:ln>
            <a:miter lim="800000"/>
            <a:headEnd/>
            <a:tailEnd/>
          </a:ln>
        </p:spPr>
      </p:sp>
      <p:sp>
        <p:nvSpPr>
          <p:cNvPr id="27651" name="Shape 109">
            <a:extLst>
              <a:ext uri="{FF2B5EF4-FFF2-40B4-BE49-F238E27FC236}">
                <a16:creationId xmlns:a16="http://schemas.microsoft.com/office/drawing/2014/main" id="{EA86520B-CFF7-4E95-8FFF-8404FC4D076F}"/>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3683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Shape 108">
            <a:extLst>
              <a:ext uri="{FF2B5EF4-FFF2-40B4-BE49-F238E27FC236}">
                <a16:creationId xmlns:a16="http://schemas.microsoft.com/office/drawing/2014/main" id="{AD94DBA4-8A1C-4C9F-A781-C7D0C8062C56}"/>
              </a:ext>
            </a:extLst>
          </p:cNvPr>
          <p:cNvSpPr>
            <a:spLocks noGrp="1" noRot="1" noChangeAspect="1" noTextEdit="1"/>
          </p:cNvSpPr>
          <p:nvPr>
            <p:ph type="sldImg" idx="2"/>
          </p:nvPr>
        </p:nvSpPr>
        <p:spPr>
          <a:ln>
            <a:miter lim="800000"/>
            <a:headEnd/>
            <a:tailEnd/>
          </a:ln>
        </p:spPr>
      </p:sp>
      <p:sp>
        <p:nvSpPr>
          <p:cNvPr id="29699" name="Shape 109">
            <a:extLst>
              <a:ext uri="{FF2B5EF4-FFF2-40B4-BE49-F238E27FC236}">
                <a16:creationId xmlns:a16="http://schemas.microsoft.com/office/drawing/2014/main" id="{FFC3DD39-61A6-424C-B871-4C0A981B504A}"/>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4" name="Shape 13">
            <a:extLst>
              <a:ext uri="{FF2B5EF4-FFF2-40B4-BE49-F238E27FC236}">
                <a16:creationId xmlns:a16="http://schemas.microsoft.com/office/drawing/2014/main" id="{D99E2E5D-A2D6-4ACA-9D2A-D6D65FFCE312}"/>
              </a:ext>
            </a:extLst>
          </p:cNvPr>
          <p:cNvSpPr>
            <a:spLocks noChangeArrowheads="1"/>
          </p:cNvSpPr>
          <p:nvPr/>
        </p:nvSpPr>
        <p:spPr bwMode="auto">
          <a:xfrm flipH="1">
            <a:off x="0" y="66675"/>
            <a:ext cx="9144000" cy="1420813"/>
          </a:xfrm>
          <a:prstGeom prst="flowChartDocument">
            <a:avLst/>
          </a:prstGeom>
          <a:noFill/>
          <a:ln w="19050">
            <a:solidFill>
              <a:srgbClr val="0B5394"/>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Shape 14">
            <a:extLst>
              <a:ext uri="{FF2B5EF4-FFF2-40B4-BE49-F238E27FC236}">
                <a16:creationId xmlns:a16="http://schemas.microsoft.com/office/drawing/2014/main" id="{54DE70E0-5320-4D38-AF42-C7A993099EE8}"/>
              </a:ext>
            </a:extLst>
          </p:cNvPr>
          <p:cNvSpPr>
            <a:spLocks noChangeArrowheads="1"/>
          </p:cNvSpPr>
          <p:nvPr/>
        </p:nvSpPr>
        <p:spPr bwMode="auto">
          <a:xfrm flipH="1">
            <a:off x="0" y="0"/>
            <a:ext cx="9144000" cy="1420813"/>
          </a:xfrm>
          <a:prstGeom prst="flowChartDocument">
            <a:avLst/>
          </a:prstGeom>
          <a:solidFill>
            <a:srgbClr val="0B539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pic>
        <p:nvPicPr>
          <p:cNvPr id="6" name="Shape 15">
            <a:extLst>
              <a:ext uri="{FF2B5EF4-FFF2-40B4-BE49-F238E27FC236}">
                <a16:creationId xmlns:a16="http://schemas.microsoft.com/office/drawing/2014/main" id="{8D4DD754-6188-45BD-B1B8-AD1C5E40979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342900"/>
            <a:ext cx="2463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6">
            <a:extLst>
              <a:ext uri="{FF2B5EF4-FFF2-40B4-BE49-F238E27FC236}">
                <a16:creationId xmlns:a16="http://schemas.microsoft.com/office/drawing/2014/main" id="{48CA362B-5C37-42A7-B8F7-E968EA1470EE}"/>
              </a:ext>
            </a:extLst>
          </p:cNvPr>
          <p:cNvSpPr/>
          <p:nvPr/>
        </p:nvSpPr>
        <p:spPr>
          <a:xfrm>
            <a:off x="-11113" y="5919788"/>
            <a:ext cx="9155113" cy="938212"/>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17">
            <a:extLst>
              <a:ext uri="{FF2B5EF4-FFF2-40B4-BE49-F238E27FC236}">
                <a16:creationId xmlns:a16="http://schemas.microsoft.com/office/drawing/2014/main" id="{8493633D-A166-46D0-B6BE-DC9AA8D2D0D0}"/>
              </a:ext>
            </a:extLst>
          </p:cNvPr>
          <p:cNvSpPr txBox="1">
            <a:spLocks noChangeArrowheads="1"/>
          </p:cNvSpPr>
          <p:nvPr/>
        </p:nvSpPr>
        <p:spPr bwMode="auto">
          <a:xfrm>
            <a:off x="0" y="5919788"/>
            <a:ext cx="357187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MISSION</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CHRIST is a nurturing ground for an individual’s holistic development to make effective contribution to the society in a dynamic environment</a:t>
            </a:r>
            <a:endParaRPr lang="en-US" altLang="en-US" sz="1100">
              <a:solidFill>
                <a:srgbClr val="FFFFFF"/>
              </a:solidFill>
              <a:latin typeface="Georgia" panose="02040502050405020303" pitchFamily="18" charset="0"/>
              <a:sym typeface="Georgia" panose="02040502050405020303" pitchFamily="18" charset="0"/>
            </a:endParaRPr>
          </a:p>
        </p:txBody>
      </p:sp>
      <p:sp>
        <p:nvSpPr>
          <p:cNvPr id="9" name="Shape 18">
            <a:extLst>
              <a:ext uri="{FF2B5EF4-FFF2-40B4-BE49-F238E27FC236}">
                <a16:creationId xmlns:a16="http://schemas.microsoft.com/office/drawing/2014/main" id="{747D5DD2-6F3C-4058-8C60-B5C73E6FFB78}"/>
              </a:ext>
            </a:extLst>
          </p:cNvPr>
          <p:cNvSpPr txBox="1">
            <a:spLocks noChangeArrowheads="1"/>
          </p:cNvSpPr>
          <p:nvPr/>
        </p:nvSpPr>
        <p:spPr bwMode="auto">
          <a:xfrm>
            <a:off x="3708400" y="5919788"/>
            <a:ext cx="203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VISION</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Excellence and Service</a:t>
            </a:r>
            <a:endParaRPr lang="en-US" altLang="en-US" sz="1100">
              <a:solidFill>
                <a:srgbClr val="FFFFFF"/>
              </a:solidFill>
              <a:latin typeface="Georgia" panose="02040502050405020303" pitchFamily="18" charset="0"/>
              <a:sym typeface="Georgia" panose="02040502050405020303" pitchFamily="18" charset="0"/>
            </a:endParaRPr>
          </a:p>
        </p:txBody>
      </p:sp>
      <p:sp>
        <p:nvSpPr>
          <p:cNvPr id="12" name="Shape 19">
            <a:extLst>
              <a:ext uri="{FF2B5EF4-FFF2-40B4-BE49-F238E27FC236}">
                <a16:creationId xmlns:a16="http://schemas.microsoft.com/office/drawing/2014/main" id="{209838F3-C2B8-468B-A97B-C42D5AECB38A}"/>
              </a:ext>
            </a:extLst>
          </p:cNvPr>
          <p:cNvSpPr txBox="1">
            <a:spLocks noChangeArrowheads="1"/>
          </p:cNvSpPr>
          <p:nvPr/>
        </p:nvSpPr>
        <p:spPr bwMode="auto">
          <a:xfrm>
            <a:off x="6067425" y="5919788"/>
            <a:ext cx="298450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CORE  VALUES</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Faith in God |  Moral Uprightness</a:t>
            </a:r>
            <a:br>
              <a:rPr lang="en-GB" altLang="en-US" sz="1100">
                <a:solidFill>
                  <a:srgbClr val="FFFFFF"/>
                </a:solidFill>
                <a:latin typeface="Georgia" panose="02040502050405020303" pitchFamily="18" charset="0"/>
                <a:sym typeface="Georgia" panose="02040502050405020303" pitchFamily="18" charset="0"/>
              </a:rPr>
            </a:br>
            <a:r>
              <a:rPr lang="en-GB" altLang="en-US" sz="1100">
                <a:solidFill>
                  <a:srgbClr val="FFFFFF"/>
                </a:solidFill>
                <a:latin typeface="Georgia" panose="02040502050405020303" pitchFamily="18" charset="0"/>
                <a:sym typeface="Georgia" panose="02040502050405020303" pitchFamily="18" charset="0"/>
              </a:rPr>
              <a:t> Love of Fellow Beings   </a:t>
            </a:r>
            <a:br>
              <a:rPr lang="en-GB" altLang="en-US" sz="1100">
                <a:solidFill>
                  <a:srgbClr val="FFFFFF"/>
                </a:solidFill>
                <a:latin typeface="Georgia" panose="02040502050405020303" pitchFamily="18" charset="0"/>
                <a:sym typeface="Georgia" panose="02040502050405020303" pitchFamily="18" charset="0"/>
              </a:rPr>
            </a:br>
            <a:r>
              <a:rPr lang="en-GB" altLang="en-US" sz="1100">
                <a:solidFill>
                  <a:srgbClr val="FFFFFF"/>
                </a:solidFill>
                <a:latin typeface="Georgia" panose="02040502050405020303" pitchFamily="18" charset="0"/>
                <a:sym typeface="Georgia" panose="02040502050405020303" pitchFamily="18" charset="0"/>
              </a:rPr>
              <a:t>Social Responsibility | Pursuit of Excellence</a:t>
            </a:r>
            <a:endParaRPr lang="en-US" altLang="en-US" sz="1100">
              <a:solidFill>
                <a:srgbClr val="FFFFFF"/>
              </a:solidFill>
              <a:latin typeface="Georgia" panose="02040502050405020303" pitchFamily="18" charset="0"/>
              <a:sym typeface="Georgia" panose="02040502050405020303" pitchFamily="18" charset="0"/>
            </a:endParaRPr>
          </a:p>
        </p:txBody>
      </p:sp>
      <p:sp>
        <p:nvSpPr>
          <p:cNvPr id="10" name="Shape 10"/>
          <p:cNvSpPr txBox="1">
            <a:spLocks noGrp="1"/>
          </p:cNvSpPr>
          <p:nvPr>
            <p:ph type="ctrTitle"/>
          </p:nvPr>
        </p:nvSpPr>
        <p:spPr>
          <a:xfrm>
            <a:off x="311700" y="1886797"/>
            <a:ext cx="8520600" cy="1842900"/>
          </a:xfrm>
          <a:prstGeom prst="rect">
            <a:avLst/>
          </a:prstGeom>
        </p:spPr>
        <p:txBody>
          <a:bodyPr spcFirstLastPara="1" anchor="b"/>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Shape 12">
            <a:extLst>
              <a:ext uri="{FF2B5EF4-FFF2-40B4-BE49-F238E27FC236}">
                <a16:creationId xmlns:a16="http://schemas.microsoft.com/office/drawing/2014/main" id="{A8C96C79-32A0-4EC1-9BB1-0D788BAA1158}"/>
              </a:ext>
            </a:extLst>
          </p:cNvPr>
          <p:cNvSpPr txBox="1">
            <a:spLocks noGrp="1"/>
          </p:cNvSpPr>
          <p:nvPr>
            <p:ph type="sldNum" idx="10"/>
          </p:nvPr>
        </p:nvSpPr>
        <p:spPr/>
        <p:txBody>
          <a:bodyPr/>
          <a:lstStyle>
            <a:lvl1pPr>
              <a:defRPr/>
            </a:lvl1pPr>
          </a:lstStyle>
          <a:p>
            <a:pPr>
              <a:defRPr/>
            </a:pPr>
            <a:fld id="{BC1B7FA3-2362-4C5C-A460-544388A8E410}" type="slidenum">
              <a:rPr lang="en-GB" altLang="en-US"/>
              <a:pPr>
                <a:defRPr/>
              </a:pPr>
              <a:t>‹#›</a:t>
            </a:fld>
            <a:endParaRPr lang="en-US" altLang="en-US"/>
          </a:p>
        </p:txBody>
      </p:sp>
    </p:spTree>
    <p:extLst>
      <p:ext uri="{BB962C8B-B14F-4D97-AF65-F5344CB8AC3E}">
        <p14:creationId xmlns:p14="http://schemas.microsoft.com/office/powerpoint/2010/main" val="403488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2" name="Shape 102">
            <a:extLst>
              <a:ext uri="{FF2B5EF4-FFF2-40B4-BE49-F238E27FC236}">
                <a16:creationId xmlns:a16="http://schemas.microsoft.com/office/drawing/2014/main" id="{D383AF04-6864-4B38-8B2C-2953F4FBE075}"/>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Shape 103">
            <a:extLst>
              <a:ext uri="{FF2B5EF4-FFF2-40B4-BE49-F238E27FC236}">
                <a16:creationId xmlns:a16="http://schemas.microsoft.com/office/drawing/2014/main" id="{30A085A1-3DF2-495E-9816-19A0CB7F20E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4" name="Shape 104">
            <a:extLst>
              <a:ext uri="{FF2B5EF4-FFF2-40B4-BE49-F238E27FC236}">
                <a16:creationId xmlns:a16="http://schemas.microsoft.com/office/drawing/2014/main" id="{E60A3499-0798-4023-A0D3-89907F109AD9}"/>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105">
            <a:extLst>
              <a:ext uri="{FF2B5EF4-FFF2-40B4-BE49-F238E27FC236}">
                <a16:creationId xmlns:a16="http://schemas.microsoft.com/office/drawing/2014/main" id="{4660908D-ACCB-4430-8C4F-6148903DC09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106">
            <a:extLst>
              <a:ext uri="{FF2B5EF4-FFF2-40B4-BE49-F238E27FC236}">
                <a16:creationId xmlns:a16="http://schemas.microsoft.com/office/drawing/2014/main" id="{2F25002D-ED50-4378-8D78-6B8455AB8A1F}"/>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7" name="Shape 101">
            <a:extLst>
              <a:ext uri="{FF2B5EF4-FFF2-40B4-BE49-F238E27FC236}">
                <a16:creationId xmlns:a16="http://schemas.microsoft.com/office/drawing/2014/main" id="{987CAA05-4445-40D2-BA7D-2FAE52D48436}"/>
              </a:ext>
            </a:extLst>
          </p:cNvPr>
          <p:cNvSpPr txBox="1">
            <a:spLocks noGrp="1"/>
          </p:cNvSpPr>
          <p:nvPr>
            <p:ph type="sldNum" idx="10"/>
          </p:nvPr>
        </p:nvSpPr>
        <p:spPr/>
        <p:txBody>
          <a:bodyPr/>
          <a:lstStyle>
            <a:lvl1pPr>
              <a:defRPr/>
            </a:lvl1pPr>
          </a:lstStyle>
          <a:p>
            <a:pPr>
              <a:defRPr/>
            </a:pPr>
            <a:fld id="{EEC4746D-2915-46BF-985B-D22A733B7AB4}" type="slidenum">
              <a:rPr lang="en-GB" altLang="en-US"/>
              <a:pPr>
                <a:defRPr/>
              </a:pPr>
              <a:t>‹#›</a:t>
            </a:fld>
            <a:endParaRPr lang="en-US" altLang="en-US"/>
          </a:p>
        </p:txBody>
      </p:sp>
    </p:spTree>
    <p:extLst>
      <p:ext uri="{BB962C8B-B14F-4D97-AF65-F5344CB8AC3E}">
        <p14:creationId xmlns:p14="http://schemas.microsoft.com/office/powerpoint/2010/main" val="7651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4" name="Shape 32">
            <a:extLst>
              <a:ext uri="{FF2B5EF4-FFF2-40B4-BE49-F238E27FC236}">
                <a16:creationId xmlns:a16="http://schemas.microsoft.com/office/drawing/2014/main" id="{118C4F0E-C567-469A-9CF9-BB4495D24EAE}"/>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33">
            <a:extLst>
              <a:ext uri="{FF2B5EF4-FFF2-40B4-BE49-F238E27FC236}">
                <a16:creationId xmlns:a16="http://schemas.microsoft.com/office/drawing/2014/main" id="{C8D620D3-8046-44C0-A4DB-7840EF40BB2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34">
            <a:extLst>
              <a:ext uri="{FF2B5EF4-FFF2-40B4-BE49-F238E27FC236}">
                <a16:creationId xmlns:a16="http://schemas.microsoft.com/office/drawing/2014/main" id="{0D6C144B-1021-4B83-B174-1111BB45973F}"/>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35">
            <a:extLst>
              <a:ext uri="{FF2B5EF4-FFF2-40B4-BE49-F238E27FC236}">
                <a16:creationId xmlns:a16="http://schemas.microsoft.com/office/drawing/2014/main" id="{24E24ECC-675A-48AB-A197-D40287E84D14}"/>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36">
            <a:extLst>
              <a:ext uri="{FF2B5EF4-FFF2-40B4-BE49-F238E27FC236}">
                <a16:creationId xmlns:a16="http://schemas.microsoft.com/office/drawing/2014/main" id="{734000A1-8D50-47D1-86AF-C943C76FE13B}"/>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29" name="Shape 29"/>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atin typeface="Times New Roman" pitchFamily="18" charset="0"/>
                <a:cs typeface="Times New Roman"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30" name="Shape 30"/>
          <p:cNvSpPr txBox="1">
            <a:spLocks noGrp="1"/>
          </p:cNvSpPr>
          <p:nvPr>
            <p:ph type="body" idx="1"/>
          </p:nvPr>
        </p:nvSpPr>
        <p:spPr>
          <a:xfrm>
            <a:off x="311700" y="1536633"/>
            <a:ext cx="8520600" cy="4555200"/>
          </a:xfrm>
          <a:prstGeom prst="rect">
            <a:avLst/>
          </a:prstGeom>
        </p:spPr>
        <p:txBody>
          <a:bodyPr spcFirstLastPara="1"/>
          <a:lstStyle>
            <a:lvl1pPr marL="457200" lvl="0" indent="-368300">
              <a:spcBef>
                <a:spcPts val="0"/>
              </a:spcBef>
              <a:spcAft>
                <a:spcPts val="0"/>
              </a:spcAft>
              <a:buSzPts val="2200"/>
              <a:buChar char="●"/>
              <a:defRPr>
                <a:latin typeface="Times New Roman" pitchFamily="18" charset="0"/>
                <a:cs typeface="Times New Roman" pitchFamily="18" charset="0"/>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dirty="0"/>
          </a:p>
        </p:txBody>
      </p:sp>
      <p:sp>
        <p:nvSpPr>
          <p:cNvPr id="9" name="Shape 31">
            <a:extLst>
              <a:ext uri="{FF2B5EF4-FFF2-40B4-BE49-F238E27FC236}">
                <a16:creationId xmlns:a16="http://schemas.microsoft.com/office/drawing/2014/main" id="{69716E12-21F7-4A5F-92A8-131A8EE0ED36}"/>
              </a:ext>
            </a:extLst>
          </p:cNvPr>
          <p:cNvSpPr txBox="1">
            <a:spLocks noGrp="1"/>
          </p:cNvSpPr>
          <p:nvPr>
            <p:ph type="sldNum" idx="10"/>
          </p:nvPr>
        </p:nvSpPr>
        <p:spPr/>
        <p:txBody>
          <a:bodyPr/>
          <a:lstStyle>
            <a:lvl1pPr>
              <a:defRPr/>
            </a:lvl1pPr>
          </a:lstStyle>
          <a:p>
            <a:pPr>
              <a:defRPr/>
            </a:pPr>
            <a:fld id="{9D2B33C2-A734-4AB5-AC6D-A69A02FE3E9B}" type="slidenum">
              <a:rPr lang="en-GB" altLang="en-US"/>
              <a:pPr>
                <a:defRPr/>
              </a:pPr>
              <a:t>‹#›</a:t>
            </a:fld>
            <a:endParaRPr lang="en-US" altLang="en-US"/>
          </a:p>
        </p:txBody>
      </p:sp>
    </p:spTree>
    <p:extLst>
      <p:ext uri="{BB962C8B-B14F-4D97-AF65-F5344CB8AC3E}">
        <p14:creationId xmlns:p14="http://schemas.microsoft.com/office/powerpoint/2010/main" val="318863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5" name="Shape 42">
            <a:extLst>
              <a:ext uri="{FF2B5EF4-FFF2-40B4-BE49-F238E27FC236}">
                <a16:creationId xmlns:a16="http://schemas.microsoft.com/office/drawing/2014/main" id="{DDE2B421-73C0-4FB7-BDE1-3A6617169609}"/>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43">
            <a:extLst>
              <a:ext uri="{FF2B5EF4-FFF2-40B4-BE49-F238E27FC236}">
                <a16:creationId xmlns:a16="http://schemas.microsoft.com/office/drawing/2014/main" id="{C6102CAD-51EF-4749-A49A-E4B65EEE41B3}"/>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7" name="Shape 44">
            <a:extLst>
              <a:ext uri="{FF2B5EF4-FFF2-40B4-BE49-F238E27FC236}">
                <a16:creationId xmlns:a16="http://schemas.microsoft.com/office/drawing/2014/main" id="{F3A0CAD1-BCD2-4826-BC0D-46004E3B5671}"/>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45">
            <a:extLst>
              <a:ext uri="{FF2B5EF4-FFF2-40B4-BE49-F238E27FC236}">
                <a16:creationId xmlns:a16="http://schemas.microsoft.com/office/drawing/2014/main" id="{207CB9DD-A8A2-4BCF-ABB8-8FDC0A16D33D}"/>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Shape 46">
            <a:extLst>
              <a:ext uri="{FF2B5EF4-FFF2-40B4-BE49-F238E27FC236}">
                <a16:creationId xmlns:a16="http://schemas.microsoft.com/office/drawing/2014/main" id="{0718E919-8544-4840-B60F-842FCD798BE2}"/>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38" name="Shape 38"/>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Shape 39"/>
          <p:cNvSpPr txBox="1">
            <a:spLocks noGrp="1"/>
          </p:cNvSpPr>
          <p:nvPr>
            <p:ph type="body" idx="1"/>
          </p:nvPr>
        </p:nvSpPr>
        <p:spPr>
          <a:xfrm>
            <a:off x="311700" y="1536633"/>
            <a:ext cx="3999900" cy="4555200"/>
          </a:xfrm>
          <a:prstGeom prst="rect">
            <a:avLst/>
          </a:prstGeom>
        </p:spPr>
        <p:txBody>
          <a:bodyPr spcFirstLastPara="1"/>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0" name="Shape 40"/>
          <p:cNvSpPr txBox="1">
            <a:spLocks noGrp="1"/>
          </p:cNvSpPr>
          <p:nvPr>
            <p:ph type="body" idx="2"/>
          </p:nvPr>
        </p:nvSpPr>
        <p:spPr>
          <a:xfrm>
            <a:off x="4832400" y="1536633"/>
            <a:ext cx="3999900" cy="4555200"/>
          </a:xfrm>
          <a:prstGeom prst="rect">
            <a:avLst/>
          </a:prstGeom>
        </p:spPr>
        <p:txBody>
          <a:bodyPr spcFirstLastPara="1"/>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10" name="Shape 41">
            <a:extLst>
              <a:ext uri="{FF2B5EF4-FFF2-40B4-BE49-F238E27FC236}">
                <a16:creationId xmlns:a16="http://schemas.microsoft.com/office/drawing/2014/main" id="{7F9A3E57-5C54-4DD6-8951-EC71CB353982}"/>
              </a:ext>
            </a:extLst>
          </p:cNvPr>
          <p:cNvSpPr txBox="1">
            <a:spLocks noGrp="1"/>
          </p:cNvSpPr>
          <p:nvPr>
            <p:ph type="sldNum" idx="10"/>
          </p:nvPr>
        </p:nvSpPr>
        <p:spPr/>
        <p:txBody>
          <a:bodyPr/>
          <a:lstStyle>
            <a:lvl1pPr>
              <a:defRPr/>
            </a:lvl1pPr>
          </a:lstStyle>
          <a:p>
            <a:pPr>
              <a:defRPr/>
            </a:pPr>
            <a:fld id="{F57B6341-69BA-49DB-9776-84ECDD6AF4A4}" type="slidenum">
              <a:rPr lang="en-GB" altLang="en-US"/>
              <a:pPr>
                <a:defRPr/>
              </a:pPr>
              <a:t>‹#›</a:t>
            </a:fld>
            <a:endParaRPr lang="en-US" altLang="en-US"/>
          </a:p>
        </p:txBody>
      </p:sp>
    </p:spTree>
    <p:extLst>
      <p:ext uri="{BB962C8B-B14F-4D97-AF65-F5344CB8AC3E}">
        <p14:creationId xmlns:p14="http://schemas.microsoft.com/office/powerpoint/2010/main" val="335875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3" name="Shape 50">
            <a:extLst>
              <a:ext uri="{FF2B5EF4-FFF2-40B4-BE49-F238E27FC236}">
                <a16:creationId xmlns:a16="http://schemas.microsoft.com/office/drawing/2014/main" id="{AE0BC33C-345C-455F-9597-FABC9FAC802D}"/>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51">
            <a:extLst>
              <a:ext uri="{FF2B5EF4-FFF2-40B4-BE49-F238E27FC236}">
                <a16:creationId xmlns:a16="http://schemas.microsoft.com/office/drawing/2014/main" id="{344A8A78-7537-4425-A7ED-05BC138D7FFE}"/>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52">
            <a:extLst>
              <a:ext uri="{FF2B5EF4-FFF2-40B4-BE49-F238E27FC236}">
                <a16:creationId xmlns:a16="http://schemas.microsoft.com/office/drawing/2014/main" id="{B3E0BF04-CEB2-47CC-ADDC-2868B17C1BFA}"/>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53">
            <a:extLst>
              <a:ext uri="{FF2B5EF4-FFF2-40B4-BE49-F238E27FC236}">
                <a16:creationId xmlns:a16="http://schemas.microsoft.com/office/drawing/2014/main" id="{47A3C6DE-5D87-4C31-AF48-E4926667BDFB}"/>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54">
            <a:extLst>
              <a:ext uri="{FF2B5EF4-FFF2-40B4-BE49-F238E27FC236}">
                <a16:creationId xmlns:a16="http://schemas.microsoft.com/office/drawing/2014/main" id="{5C19E6C2-E320-4EB1-82CF-EB70C8985EC7}"/>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48" name="Shape 48"/>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 name="Shape 49">
            <a:extLst>
              <a:ext uri="{FF2B5EF4-FFF2-40B4-BE49-F238E27FC236}">
                <a16:creationId xmlns:a16="http://schemas.microsoft.com/office/drawing/2014/main" id="{0B9964B1-2843-4E6E-9B3E-CFE65F6C59EE}"/>
              </a:ext>
            </a:extLst>
          </p:cNvPr>
          <p:cNvSpPr txBox="1">
            <a:spLocks noGrp="1"/>
          </p:cNvSpPr>
          <p:nvPr>
            <p:ph type="sldNum" idx="10"/>
          </p:nvPr>
        </p:nvSpPr>
        <p:spPr/>
        <p:txBody>
          <a:bodyPr/>
          <a:lstStyle>
            <a:lvl1pPr>
              <a:defRPr/>
            </a:lvl1pPr>
          </a:lstStyle>
          <a:p>
            <a:pPr>
              <a:defRPr/>
            </a:pPr>
            <a:fld id="{2CAC9952-0A87-4470-84F8-7497E1442E22}" type="slidenum">
              <a:rPr lang="en-GB" altLang="en-US"/>
              <a:pPr>
                <a:defRPr/>
              </a:pPr>
              <a:t>‹#›</a:t>
            </a:fld>
            <a:endParaRPr lang="en-US" altLang="en-US"/>
          </a:p>
        </p:txBody>
      </p:sp>
    </p:spTree>
    <p:extLst>
      <p:ext uri="{BB962C8B-B14F-4D97-AF65-F5344CB8AC3E}">
        <p14:creationId xmlns:p14="http://schemas.microsoft.com/office/powerpoint/2010/main" val="182263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4" name="Shape 59">
            <a:extLst>
              <a:ext uri="{FF2B5EF4-FFF2-40B4-BE49-F238E27FC236}">
                <a16:creationId xmlns:a16="http://schemas.microsoft.com/office/drawing/2014/main" id="{4FC50F27-6E56-4CFA-8761-71FA1989E6C9}"/>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60">
            <a:extLst>
              <a:ext uri="{FF2B5EF4-FFF2-40B4-BE49-F238E27FC236}">
                <a16:creationId xmlns:a16="http://schemas.microsoft.com/office/drawing/2014/main" id="{1C6915C0-366A-4ED1-ABF6-883D9A58E603}"/>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61">
            <a:extLst>
              <a:ext uri="{FF2B5EF4-FFF2-40B4-BE49-F238E27FC236}">
                <a16:creationId xmlns:a16="http://schemas.microsoft.com/office/drawing/2014/main" id="{62029073-2581-48B0-8450-E40827C72E98}"/>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62">
            <a:extLst>
              <a:ext uri="{FF2B5EF4-FFF2-40B4-BE49-F238E27FC236}">
                <a16:creationId xmlns:a16="http://schemas.microsoft.com/office/drawing/2014/main" id="{7849E5AD-AABC-4E31-A63E-1A6CA44331D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63">
            <a:extLst>
              <a:ext uri="{FF2B5EF4-FFF2-40B4-BE49-F238E27FC236}">
                <a16:creationId xmlns:a16="http://schemas.microsoft.com/office/drawing/2014/main" id="{D8EDD47D-F95E-4F08-B4DC-87A12AF1FF7E}"/>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56" name="Shape 56"/>
          <p:cNvSpPr txBox="1">
            <a:spLocks noGrp="1"/>
          </p:cNvSpPr>
          <p:nvPr>
            <p:ph type="title"/>
          </p:nvPr>
        </p:nvSpPr>
        <p:spPr>
          <a:xfrm>
            <a:off x="311700" y="740800"/>
            <a:ext cx="2808000" cy="1007700"/>
          </a:xfrm>
          <a:prstGeom prst="rect">
            <a:avLst/>
          </a:prstGeom>
        </p:spPr>
        <p:txBody>
          <a:bodyPr spcFirstLastPara="1" anchor="b"/>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9" name="Shape 58">
            <a:extLst>
              <a:ext uri="{FF2B5EF4-FFF2-40B4-BE49-F238E27FC236}">
                <a16:creationId xmlns:a16="http://schemas.microsoft.com/office/drawing/2014/main" id="{BE8921A1-B58C-4C72-BD09-1AF5F977353A}"/>
              </a:ext>
            </a:extLst>
          </p:cNvPr>
          <p:cNvSpPr txBox="1">
            <a:spLocks noGrp="1"/>
          </p:cNvSpPr>
          <p:nvPr>
            <p:ph type="sldNum" idx="10"/>
          </p:nvPr>
        </p:nvSpPr>
        <p:spPr/>
        <p:txBody>
          <a:bodyPr/>
          <a:lstStyle>
            <a:lvl1pPr>
              <a:defRPr/>
            </a:lvl1pPr>
          </a:lstStyle>
          <a:p>
            <a:pPr>
              <a:defRPr/>
            </a:pPr>
            <a:fld id="{6CA6CC65-74F8-4412-A59C-468CF57CC2BD}" type="slidenum">
              <a:rPr lang="en-GB" altLang="en-US"/>
              <a:pPr>
                <a:defRPr/>
              </a:pPr>
              <a:t>‹#›</a:t>
            </a:fld>
            <a:endParaRPr lang="en-US" altLang="en-US"/>
          </a:p>
        </p:txBody>
      </p:sp>
    </p:spTree>
    <p:extLst>
      <p:ext uri="{BB962C8B-B14F-4D97-AF65-F5344CB8AC3E}">
        <p14:creationId xmlns:p14="http://schemas.microsoft.com/office/powerpoint/2010/main" val="279959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3" name="Shape 67">
            <a:extLst>
              <a:ext uri="{FF2B5EF4-FFF2-40B4-BE49-F238E27FC236}">
                <a16:creationId xmlns:a16="http://schemas.microsoft.com/office/drawing/2014/main" id="{B7FAED03-376B-4AFD-8BFB-1E7FD6166FBA}"/>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68">
            <a:extLst>
              <a:ext uri="{FF2B5EF4-FFF2-40B4-BE49-F238E27FC236}">
                <a16:creationId xmlns:a16="http://schemas.microsoft.com/office/drawing/2014/main" id="{35D40C1F-57EC-4274-B875-C79293FE78A2}"/>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69">
            <a:extLst>
              <a:ext uri="{FF2B5EF4-FFF2-40B4-BE49-F238E27FC236}">
                <a16:creationId xmlns:a16="http://schemas.microsoft.com/office/drawing/2014/main" id="{4D71C951-641B-4241-8619-F1A071F136F2}"/>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70">
            <a:extLst>
              <a:ext uri="{FF2B5EF4-FFF2-40B4-BE49-F238E27FC236}">
                <a16:creationId xmlns:a16="http://schemas.microsoft.com/office/drawing/2014/main" id="{5212EDB8-2942-4A54-9E64-53C5E9C6F36F}"/>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71">
            <a:extLst>
              <a:ext uri="{FF2B5EF4-FFF2-40B4-BE49-F238E27FC236}">
                <a16:creationId xmlns:a16="http://schemas.microsoft.com/office/drawing/2014/main" id="{71339BC3-EA88-40AA-9A8C-F0318F6D0A5B}"/>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65" name="Shape 65"/>
          <p:cNvSpPr txBox="1">
            <a:spLocks noGrp="1"/>
          </p:cNvSpPr>
          <p:nvPr>
            <p:ph type="title"/>
          </p:nvPr>
        </p:nvSpPr>
        <p:spPr>
          <a:xfrm>
            <a:off x="490250" y="600200"/>
            <a:ext cx="6367800" cy="5454300"/>
          </a:xfrm>
          <a:prstGeom prst="rect">
            <a:avLst/>
          </a:prstGeom>
        </p:spPr>
        <p:txBody>
          <a:bodyPr spcFirstLastPara="1" anchor="ct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 name="Shape 66">
            <a:extLst>
              <a:ext uri="{FF2B5EF4-FFF2-40B4-BE49-F238E27FC236}">
                <a16:creationId xmlns:a16="http://schemas.microsoft.com/office/drawing/2014/main" id="{CED99A6A-EDC1-47BB-9525-BA0040AC72BF}"/>
              </a:ext>
            </a:extLst>
          </p:cNvPr>
          <p:cNvSpPr txBox="1">
            <a:spLocks noGrp="1"/>
          </p:cNvSpPr>
          <p:nvPr>
            <p:ph type="sldNum" idx="10"/>
          </p:nvPr>
        </p:nvSpPr>
        <p:spPr/>
        <p:txBody>
          <a:bodyPr/>
          <a:lstStyle>
            <a:lvl1pPr>
              <a:defRPr/>
            </a:lvl1pPr>
          </a:lstStyle>
          <a:p>
            <a:pPr>
              <a:defRPr/>
            </a:pPr>
            <a:fld id="{4DDFBCC2-298B-4197-A7C4-8C16C27077E4}" type="slidenum">
              <a:rPr lang="en-GB" altLang="en-US"/>
              <a:pPr>
                <a:defRPr/>
              </a:pPr>
              <a:t>‹#›</a:t>
            </a:fld>
            <a:endParaRPr lang="en-US" altLang="en-US"/>
          </a:p>
        </p:txBody>
      </p:sp>
    </p:spTree>
    <p:extLst>
      <p:ext uri="{BB962C8B-B14F-4D97-AF65-F5344CB8AC3E}">
        <p14:creationId xmlns:p14="http://schemas.microsoft.com/office/powerpoint/2010/main" val="148269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5" name="Shape 73">
            <a:extLst>
              <a:ext uri="{FF2B5EF4-FFF2-40B4-BE49-F238E27FC236}">
                <a16:creationId xmlns:a16="http://schemas.microsoft.com/office/drawing/2014/main" id="{1E92BDA6-A8A2-4ABD-8210-E3FD29FCE570}"/>
              </a:ext>
            </a:extLst>
          </p:cNvPr>
          <p:cNvSpPr>
            <a:spLocks noChangeArrowheads="1"/>
          </p:cNvSpPr>
          <p:nvPr/>
        </p:nvSpPr>
        <p:spPr bwMode="auto">
          <a:xfrm>
            <a:off x="4572000" y="0"/>
            <a:ext cx="457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Shape 78">
            <a:extLst>
              <a:ext uri="{FF2B5EF4-FFF2-40B4-BE49-F238E27FC236}">
                <a16:creationId xmlns:a16="http://schemas.microsoft.com/office/drawing/2014/main" id="{6369B7EF-171F-4F22-AE34-59F7BBC5D2D3}"/>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79">
            <a:extLst>
              <a:ext uri="{FF2B5EF4-FFF2-40B4-BE49-F238E27FC236}">
                <a16:creationId xmlns:a16="http://schemas.microsoft.com/office/drawing/2014/main" id="{273C3A84-EE75-4904-A47D-2D927D4739BD}"/>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8" name="Shape 80">
            <a:extLst>
              <a:ext uri="{FF2B5EF4-FFF2-40B4-BE49-F238E27FC236}">
                <a16:creationId xmlns:a16="http://schemas.microsoft.com/office/drawing/2014/main" id="{D1A97100-77E7-475C-AAAB-660D3824EA1A}"/>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Shape 81">
            <a:extLst>
              <a:ext uri="{FF2B5EF4-FFF2-40B4-BE49-F238E27FC236}">
                <a16:creationId xmlns:a16="http://schemas.microsoft.com/office/drawing/2014/main" id="{BAF3B789-EB67-4350-9759-AEDB0B16C93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Shape 82">
            <a:extLst>
              <a:ext uri="{FF2B5EF4-FFF2-40B4-BE49-F238E27FC236}">
                <a16:creationId xmlns:a16="http://schemas.microsoft.com/office/drawing/2014/main" id="{E3157758-F0FD-4CBB-8175-DCA1EDAC36C1}"/>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anchor="b"/>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anchor="ctr"/>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11" name="Shape 77">
            <a:extLst>
              <a:ext uri="{FF2B5EF4-FFF2-40B4-BE49-F238E27FC236}">
                <a16:creationId xmlns:a16="http://schemas.microsoft.com/office/drawing/2014/main" id="{D744FAD2-3160-4955-AF73-DCE5FF3FF57A}"/>
              </a:ext>
            </a:extLst>
          </p:cNvPr>
          <p:cNvSpPr txBox="1">
            <a:spLocks noGrp="1"/>
          </p:cNvSpPr>
          <p:nvPr>
            <p:ph type="sldNum" idx="10"/>
          </p:nvPr>
        </p:nvSpPr>
        <p:spPr/>
        <p:txBody>
          <a:bodyPr/>
          <a:lstStyle>
            <a:lvl1pPr>
              <a:defRPr/>
            </a:lvl1pPr>
          </a:lstStyle>
          <a:p>
            <a:pPr>
              <a:defRPr/>
            </a:pPr>
            <a:fld id="{5084E5F7-08A5-4335-9D32-86F8DC058DBD}" type="slidenum">
              <a:rPr lang="en-GB" altLang="en-US"/>
              <a:pPr>
                <a:defRPr/>
              </a:pPr>
              <a:t>‹#›</a:t>
            </a:fld>
            <a:endParaRPr lang="en-US" altLang="en-US"/>
          </a:p>
        </p:txBody>
      </p:sp>
    </p:spTree>
    <p:extLst>
      <p:ext uri="{BB962C8B-B14F-4D97-AF65-F5344CB8AC3E}">
        <p14:creationId xmlns:p14="http://schemas.microsoft.com/office/powerpoint/2010/main" val="42158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3" name="Shape 86">
            <a:extLst>
              <a:ext uri="{FF2B5EF4-FFF2-40B4-BE49-F238E27FC236}">
                <a16:creationId xmlns:a16="http://schemas.microsoft.com/office/drawing/2014/main" id="{3F373361-4F12-4C39-A118-F2D058541F27}"/>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87">
            <a:extLst>
              <a:ext uri="{FF2B5EF4-FFF2-40B4-BE49-F238E27FC236}">
                <a16:creationId xmlns:a16="http://schemas.microsoft.com/office/drawing/2014/main" id="{2EE4BB2E-9E4F-4039-96D3-308E79EF3BC6}"/>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88">
            <a:extLst>
              <a:ext uri="{FF2B5EF4-FFF2-40B4-BE49-F238E27FC236}">
                <a16:creationId xmlns:a16="http://schemas.microsoft.com/office/drawing/2014/main" id="{6C249CC4-0D3E-4C47-8080-45CD90B66C7D}"/>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89">
            <a:extLst>
              <a:ext uri="{FF2B5EF4-FFF2-40B4-BE49-F238E27FC236}">
                <a16:creationId xmlns:a16="http://schemas.microsoft.com/office/drawing/2014/main" id="{6785E744-2CCE-4C82-8D4C-11C64BE2C354}"/>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90">
            <a:extLst>
              <a:ext uri="{FF2B5EF4-FFF2-40B4-BE49-F238E27FC236}">
                <a16:creationId xmlns:a16="http://schemas.microsoft.com/office/drawing/2014/main" id="{F5DF6F46-6C21-444D-A9B8-0A74A9786542}"/>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84" name="Shape 84"/>
          <p:cNvSpPr txBox="1">
            <a:spLocks noGrp="1"/>
          </p:cNvSpPr>
          <p:nvPr>
            <p:ph type="body" idx="1"/>
          </p:nvPr>
        </p:nvSpPr>
        <p:spPr>
          <a:xfrm>
            <a:off x="311700" y="5640767"/>
            <a:ext cx="5998800" cy="806700"/>
          </a:xfrm>
          <a:prstGeom prst="rect">
            <a:avLst/>
          </a:prstGeom>
        </p:spPr>
        <p:txBody>
          <a:bodyPr spcFirstLastPara="1" anchor="ctr"/>
          <a:lstStyle>
            <a:lvl1pPr marL="457200" lvl="0" indent="-228600">
              <a:lnSpc>
                <a:spcPct val="100000"/>
              </a:lnSpc>
              <a:spcBef>
                <a:spcPts val="0"/>
              </a:spcBef>
              <a:spcAft>
                <a:spcPts val="0"/>
              </a:spcAft>
              <a:buSzPts val="2200"/>
              <a:buNone/>
              <a:defRPr/>
            </a:lvl1pPr>
          </a:lstStyle>
          <a:p>
            <a:endParaRPr/>
          </a:p>
        </p:txBody>
      </p:sp>
      <p:sp>
        <p:nvSpPr>
          <p:cNvPr id="8" name="Shape 85">
            <a:extLst>
              <a:ext uri="{FF2B5EF4-FFF2-40B4-BE49-F238E27FC236}">
                <a16:creationId xmlns:a16="http://schemas.microsoft.com/office/drawing/2014/main" id="{C2A8EFB2-0DDF-491D-867C-71A87AF64100}"/>
              </a:ext>
            </a:extLst>
          </p:cNvPr>
          <p:cNvSpPr txBox="1">
            <a:spLocks noGrp="1"/>
          </p:cNvSpPr>
          <p:nvPr>
            <p:ph type="sldNum" idx="10"/>
          </p:nvPr>
        </p:nvSpPr>
        <p:spPr/>
        <p:txBody>
          <a:bodyPr/>
          <a:lstStyle>
            <a:lvl1pPr>
              <a:defRPr/>
            </a:lvl1pPr>
          </a:lstStyle>
          <a:p>
            <a:pPr>
              <a:defRPr/>
            </a:pPr>
            <a:fld id="{630B0319-4036-4196-9172-FC4DCA98B0E7}" type="slidenum">
              <a:rPr lang="en-GB" altLang="en-US"/>
              <a:pPr>
                <a:defRPr/>
              </a:pPr>
              <a:t>‹#›</a:t>
            </a:fld>
            <a:endParaRPr lang="en-US" altLang="en-US"/>
          </a:p>
        </p:txBody>
      </p:sp>
    </p:spTree>
    <p:extLst>
      <p:ext uri="{BB962C8B-B14F-4D97-AF65-F5344CB8AC3E}">
        <p14:creationId xmlns:p14="http://schemas.microsoft.com/office/powerpoint/2010/main" val="228408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4" name="Shape 95">
            <a:extLst>
              <a:ext uri="{FF2B5EF4-FFF2-40B4-BE49-F238E27FC236}">
                <a16:creationId xmlns:a16="http://schemas.microsoft.com/office/drawing/2014/main" id="{D3919F7F-7572-4E8F-A295-7C0A7254087C}"/>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96">
            <a:extLst>
              <a:ext uri="{FF2B5EF4-FFF2-40B4-BE49-F238E27FC236}">
                <a16:creationId xmlns:a16="http://schemas.microsoft.com/office/drawing/2014/main" id="{2BD3450B-02EE-4A1A-A471-A8313B9900E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97">
            <a:extLst>
              <a:ext uri="{FF2B5EF4-FFF2-40B4-BE49-F238E27FC236}">
                <a16:creationId xmlns:a16="http://schemas.microsoft.com/office/drawing/2014/main" id="{47E51BAE-203D-4667-9FCC-B1855EAD19F8}"/>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98">
            <a:extLst>
              <a:ext uri="{FF2B5EF4-FFF2-40B4-BE49-F238E27FC236}">
                <a16:creationId xmlns:a16="http://schemas.microsoft.com/office/drawing/2014/main" id="{F729233B-12B1-458C-9128-21E643E97246}"/>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99">
            <a:extLst>
              <a:ext uri="{FF2B5EF4-FFF2-40B4-BE49-F238E27FC236}">
                <a16:creationId xmlns:a16="http://schemas.microsoft.com/office/drawing/2014/main" id="{1A4E8BB2-6F35-4E85-A63D-1308BFB3FDF8}"/>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92" name="Shape 92"/>
          <p:cNvSpPr txBox="1">
            <a:spLocks noGrp="1"/>
          </p:cNvSpPr>
          <p:nvPr>
            <p:ph type="title"/>
          </p:nvPr>
        </p:nvSpPr>
        <p:spPr>
          <a:xfrm>
            <a:off x="311700" y="1474833"/>
            <a:ext cx="8520600" cy="2618100"/>
          </a:xfrm>
          <a:prstGeom prst="rect">
            <a:avLst/>
          </a:prstGeom>
        </p:spPr>
        <p:txBody>
          <a:bodyPr spcFirstLastPara="1" anchor="b"/>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 name="Shape 94">
            <a:extLst>
              <a:ext uri="{FF2B5EF4-FFF2-40B4-BE49-F238E27FC236}">
                <a16:creationId xmlns:a16="http://schemas.microsoft.com/office/drawing/2014/main" id="{ADAA53FE-194E-4228-B15E-DD884CAD1E1D}"/>
              </a:ext>
            </a:extLst>
          </p:cNvPr>
          <p:cNvSpPr txBox="1">
            <a:spLocks noGrp="1"/>
          </p:cNvSpPr>
          <p:nvPr>
            <p:ph type="sldNum" idx="10"/>
          </p:nvPr>
        </p:nvSpPr>
        <p:spPr/>
        <p:txBody>
          <a:bodyPr/>
          <a:lstStyle>
            <a:lvl1pPr>
              <a:defRPr/>
            </a:lvl1pPr>
          </a:lstStyle>
          <a:p>
            <a:pPr>
              <a:defRPr/>
            </a:pPr>
            <a:fld id="{3011DD53-1758-4648-9B03-DB68920FA682}" type="slidenum">
              <a:rPr lang="en-GB" altLang="en-US"/>
              <a:pPr>
                <a:defRPr/>
              </a:pPr>
              <a:t>‹#›</a:t>
            </a:fld>
            <a:endParaRPr lang="en-US" altLang="en-US"/>
          </a:p>
        </p:txBody>
      </p:sp>
    </p:spTree>
    <p:extLst>
      <p:ext uri="{BB962C8B-B14F-4D97-AF65-F5344CB8AC3E}">
        <p14:creationId xmlns:p14="http://schemas.microsoft.com/office/powerpoint/2010/main" val="64646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6">
            <a:extLst>
              <a:ext uri="{FF2B5EF4-FFF2-40B4-BE49-F238E27FC236}">
                <a16:creationId xmlns:a16="http://schemas.microsoft.com/office/drawing/2014/main" id="{111A37A6-F796-4A7E-B993-538E8E233CD1}"/>
              </a:ext>
            </a:extLst>
          </p:cNvPr>
          <p:cNvSpPr txBox="1">
            <a:spLocks noGrp="1"/>
          </p:cNvSpPr>
          <p:nvPr>
            <p:ph type="title"/>
          </p:nvPr>
        </p:nvSpPr>
        <p:spPr bwMode="auto">
          <a:xfrm>
            <a:off x="311150" y="593725"/>
            <a:ext cx="85217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Shape 7">
            <a:extLst>
              <a:ext uri="{FF2B5EF4-FFF2-40B4-BE49-F238E27FC236}">
                <a16:creationId xmlns:a16="http://schemas.microsoft.com/office/drawing/2014/main" id="{CF70FD2C-E233-4C7C-B0A7-D6A5BAA65A9E}"/>
              </a:ext>
            </a:extLst>
          </p:cNvPr>
          <p:cNvSpPr txBox="1">
            <a:spLocks noGrp="1"/>
          </p:cNvSpPr>
          <p:nvPr>
            <p:ph type="body" idx="1"/>
          </p:nvPr>
        </p:nvSpPr>
        <p:spPr bwMode="auto">
          <a:xfrm>
            <a:off x="311150" y="1536700"/>
            <a:ext cx="85217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8">
            <a:extLst>
              <a:ext uri="{FF2B5EF4-FFF2-40B4-BE49-F238E27FC236}">
                <a16:creationId xmlns:a16="http://schemas.microsoft.com/office/drawing/2014/main" id="{2418D12C-6BFB-44DD-B140-692CBC5E62F1}"/>
              </a:ext>
            </a:extLst>
          </p:cNvPr>
          <p:cNvSpPr txBox="1">
            <a:spLocks noGrp="1"/>
          </p:cNvSpPr>
          <p:nvPr>
            <p:ph type="sldNum" idx="12"/>
          </p:nvPr>
        </p:nvSpPr>
        <p:spPr bwMode="auto">
          <a:xfrm>
            <a:off x="8472488" y="6218238"/>
            <a:ext cx="549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buClr>
                <a:srgbClr val="000000"/>
              </a:buClr>
              <a:buFont typeface="Arial" panose="020B0604020202020204" pitchFamily="34" charset="0"/>
              <a:buNone/>
              <a:defRPr sz="1000">
                <a:solidFill>
                  <a:srgbClr val="595959"/>
                </a:solidFill>
              </a:defRPr>
            </a:lvl1pPr>
          </a:lstStyle>
          <a:p>
            <a:pPr>
              <a:defRPr/>
            </a:pPr>
            <a:fld id="{06ADA654-5B7C-4AAC-9D83-32035A00E3C0}" type="slidenum">
              <a:rPr lang="en-GB"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760"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hape 111">
            <a:extLst>
              <a:ext uri="{FF2B5EF4-FFF2-40B4-BE49-F238E27FC236}">
                <a16:creationId xmlns:a16="http://schemas.microsoft.com/office/drawing/2014/main" id="{017F885E-A753-4CC1-860B-7137DDFD1DEE}"/>
              </a:ext>
            </a:extLst>
          </p:cNvPr>
          <p:cNvSpPr txBox="1">
            <a:spLocks noGrp="1"/>
          </p:cNvSpPr>
          <p:nvPr>
            <p:ph type="ctrTitle"/>
          </p:nvPr>
        </p:nvSpPr>
        <p:spPr>
          <a:xfrm>
            <a:off x="34814" y="1484784"/>
            <a:ext cx="8990012" cy="1657350"/>
          </a:xfrm>
        </p:spPr>
        <p:txBody>
          <a:bodyPr/>
          <a:lstStyle/>
          <a:p>
            <a:pPr eaLnBrk="1" hangingPunct="1">
              <a:spcBef>
                <a:spcPct val="0"/>
              </a:spcBef>
              <a:spcAft>
                <a:spcPct val="0"/>
              </a:spcAft>
            </a:pPr>
            <a:r>
              <a:rPr lang="en-IN" altLang="en-US" sz="2800" b="1" dirty="0">
                <a:solidFill>
                  <a:schemeClr val="tx1"/>
                </a:solidFill>
                <a:cs typeface="Archivo Narrow" charset="0"/>
                <a:sym typeface="Archivo Narrow"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OPTIMIZING ROAD TRAFFIC MANAGEMENT THROUGH AUTOMATED VIDEO ANNOTATION WITH COMPUTER VISION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altLang="en-US" sz="2400" b="1" dirty="0">
              <a:cs typeface="Archivo Narrow" charset="0"/>
              <a:sym typeface="Archivo Narrow" charset="0"/>
            </a:endParaRPr>
          </a:p>
        </p:txBody>
      </p:sp>
      <p:sp>
        <p:nvSpPr>
          <p:cNvPr id="112" name="Shape 112">
            <a:extLst>
              <a:ext uri="{FF2B5EF4-FFF2-40B4-BE49-F238E27FC236}">
                <a16:creationId xmlns:a16="http://schemas.microsoft.com/office/drawing/2014/main" id="{34DD0BCC-234F-4C61-A3EC-777ED01D9A8E}"/>
              </a:ext>
            </a:extLst>
          </p:cNvPr>
          <p:cNvSpPr txBox="1">
            <a:spLocks noGrp="1"/>
          </p:cNvSpPr>
          <p:nvPr>
            <p:ph type="subTitle" idx="1"/>
          </p:nvPr>
        </p:nvSpPr>
        <p:spPr>
          <a:xfrm>
            <a:off x="311150" y="2492375"/>
            <a:ext cx="8582025" cy="3384550"/>
          </a:xfrm>
        </p:spPr>
        <p:txBody>
          <a:bodyPr>
            <a:noAutofit/>
          </a:bodyPr>
          <a:lstStyle/>
          <a:p>
            <a:pPr marL="457200" indent="-368300" eaLnBrk="1" fontAlgn="auto" hangingPunct="1">
              <a:spcBef>
                <a:spcPct val="0"/>
              </a:spcBef>
              <a:buClrTx/>
              <a:buFont typeface="Archivo Narrow"/>
              <a:buNone/>
              <a:tabLst>
                <a:tab pos="450850" algn="l"/>
              </a:tabLst>
              <a:defRPr/>
            </a:pPr>
            <a:endParaRPr lang="en-US" sz="1600" b="1" i="1" dirty="0">
              <a:ea typeface="DejaVu Sans" charset="0"/>
              <a:sym typeface="Archivo Narrow"/>
            </a:endParaRPr>
          </a:p>
          <a:p>
            <a:pPr marL="457200" indent="-368300" eaLnBrk="1" fontAlgn="auto" hangingPunct="1">
              <a:spcBef>
                <a:spcPct val="0"/>
              </a:spcBef>
              <a:buClrTx/>
              <a:buFont typeface="Archivo Narrow"/>
              <a:buNone/>
              <a:tabLst>
                <a:tab pos="450850" algn="l"/>
              </a:tabLst>
              <a:defRPr/>
            </a:pPr>
            <a:endParaRPr lang="en-US" sz="1600" b="1" i="1" dirty="0">
              <a:ea typeface="DejaVu Sans" charset="0"/>
              <a:sym typeface="Archivo Narrow"/>
            </a:endParaRPr>
          </a:p>
          <a:p>
            <a:pPr marL="457200" indent="-368300" eaLnBrk="1" fontAlgn="auto" hangingPunct="1">
              <a:spcBef>
                <a:spcPct val="0"/>
              </a:spcBef>
              <a:buClrTx/>
              <a:buFont typeface="Archivo Narrow"/>
              <a:buNone/>
              <a:tabLst>
                <a:tab pos="450850" algn="l"/>
              </a:tabLst>
              <a:defRPr/>
            </a:pPr>
            <a:r>
              <a:rPr lang="en-US" sz="1600" b="1" i="1" dirty="0">
                <a:ea typeface="DejaVu Sans" charset="0"/>
                <a:sym typeface="Archivo Narrow"/>
              </a:rPr>
              <a:t> Project Proposal Presentation </a:t>
            </a:r>
          </a:p>
          <a:p>
            <a:pPr marL="457200" indent="-368300" eaLnBrk="1" fontAlgn="auto" hangingPunct="1">
              <a:spcBef>
                <a:spcPct val="0"/>
              </a:spcBef>
              <a:buClrTx/>
              <a:buFont typeface="Archivo Narrow"/>
              <a:buNone/>
              <a:tabLst>
                <a:tab pos="450850" algn="l"/>
              </a:tabLst>
              <a:defRPr/>
            </a:pPr>
            <a:r>
              <a:rPr lang="en-US" sz="1200" i="1" dirty="0">
                <a:ea typeface="DejaVu Sans" charset="0"/>
                <a:sym typeface="Archivo Narrow"/>
              </a:rPr>
              <a:t>by</a:t>
            </a:r>
            <a:endParaRPr lang="en-US" sz="1200" dirty="0">
              <a:ea typeface="Archivo Narrow"/>
              <a:sym typeface="Archivo Narrow"/>
            </a:endParaRPr>
          </a:p>
          <a:p>
            <a:pPr marL="457200" indent="-368300" eaLnBrk="1" fontAlgn="auto" hangingPunct="1">
              <a:spcBef>
                <a:spcPct val="0"/>
              </a:spcBef>
              <a:buClrTx/>
              <a:tabLst>
                <a:tab pos="450850" algn="l"/>
              </a:tabLst>
              <a:defRPr/>
            </a:pPr>
            <a:r>
              <a:rPr lang="en-US" sz="1800" b="1" dirty="0">
                <a:ea typeface="Archivo Narrow"/>
                <a:sym typeface="Archivo Narrow"/>
              </a:rPr>
              <a:t>Swastik Banerjee (2348566)</a:t>
            </a:r>
            <a:endParaRPr lang="en-US" sz="1800" dirty="0">
              <a:ea typeface="DejaVu Sans" charset="0"/>
              <a:sym typeface="Archivo Narrow"/>
            </a:endParaRPr>
          </a:p>
          <a:p>
            <a:pPr marL="457200" indent="-368300" eaLnBrk="1" fontAlgn="auto" hangingPunct="1">
              <a:buClrTx/>
              <a:buFont typeface="Archivo Narrow"/>
              <a:buNone/>
              <a:defRPr/>
            </a:pPr>
            <a:r>
              <a:rPr lang="en-US" sz="1800" dirty="0">
                <a:ea typeface="DejaVu Sans" charset="0"/>
                <a:sym typeface="Archivo Narrow"/>
              </a:rPr>
              <a:t>Project  Guide </a:t>
            </a:r>
          </a:p>
          <a:p>
            <a:pPr marL="457200" indent="-368300" eaLnBrk="1" fontAlgn="auto" hangingPunct="1">
              <a:buClrTx/>
              <a:buFont typeface="Archivo Narrow"/>
              <a:buNone/>
              <a:defRPr/>
            </a:pPr>
            <a:r>
              <a:rPr lang="en-US" sz="1800" b="1" dirty="0">
                <a:ea typeface="Archivo Narrow"/>
                <a:sym typeface="Archivo Narrow"/>
              </a:rPr>
              <a:t>Dr. Gobi R </a:t>
            </a:r>
          </a:p>
          <a:p>
            <a:pPr marL="457200" indent="-368300" eaLnBrk="1" fontAlgn="auto" hangingPunct="1">
              <a:buClrTx/>
              <a:buFont typeface="Archivo Narrow"/>
              <a:buNone/>
              <a:defRPr/>
            </a:pPr>
            <a:endParaRPr lang="en-US" sz="2400" b="1" dirty="0">
              <a:ea typeface="Archivo Narrow"/>
              <a:sym typeface="Archivo Narrow"/>
            </a:endParaRPr>
          </a:p>
          <a:p>
            <a:pPr marL="0" indent="0" eaLnBrk="1" fontAlgn="auto" hangingPunct="1">
              <a:spcBef>
                <a:spcPct val="0"/>
              </a:spcBef>
              <a:buSzTx/>
              <a:buFont typeface="Archivo Narrow"/>
              <a:buNone/>
              <a:defRPr/>
            </a:pPr>
            <a:r>
              <a:rPr lang="en-GB" sz="1800" dirty="0">
                <a:solidFill>
                  <a:schemeClr val="tx1"/>
                </a:solidFill>
                <a:ea typeface="Archivo Narrow"/>
                <a:sym typeface="Georgia" panose="02040502050405020303" pitchFamily="18" charset="0"/>
              </a:rPr>
              <a:t>Department of Computer Science</a:t>
            </a:r>
          </a:p>
          <a:p>
            <a:pPr marL="457200" indent="-368300" eaLnBrk="1" fontAlgn="auto" hangingPunct="1">
              <a:lnSpc>
                <a:spcPct val="80000"/>
              </a:lnSpc>
              <a:buFont typeface="Archivo Narrow"/>
              <a:buNone/>
              <a:defRPr/>
            </a:pPr>
            <a:r>
              <a:rPr lang="en-US" sz="1800" dirty="0">
                <a:solidFill>
                  <a:schemeClr val="tx1"/>
                </a:solidFill>
                <a:ea typeface="Archivo Narrow"/>
                <a:sym typeface="Archivo Narrow"/>
              </a:rPr>
              <a:t>CHRIST(Deemed to be University), Bengaluru-29</a:t>
            </a:r>
          </a:p>
          <a:p>
            <a:pPr marL="457200" indent="-368300" eaLnBrk="1" fontAlgn="auto" hangingPunct="1">
              <a:buClrTx/>
              <a:buFont typeface="Archivo Narrow"/>
              <a:buNone/>
              <a:defRPr/>
            </a:pPr>
            <a:endParaRPr lang="en-IN" sz="1800" dirty="0">
              <a:ea typeface="Archivo Narrow"/>
              <a:sym typeface="Archivo Narrow"/>
            </a:endParaRPr>
          </a:p>
          <a:p>
            <a:pPr marL="0" indent="0" eaLnBrk="1" fontAlgn="auto" hangingPunct="1">
              <a:buFont typeface="Archivo Narrow"/>
              <a:buNone/>
              <a:defRPr/>
            </a:pPr>
            <a:endParaRPr dirty="0">
              <a:latin typeface="Archivo Narrow"/>
              <a:ea typeface="Archivo Narrow"/>
              <a:cs typeface="Archivo Narrow"/>
              <a:sym typeface="Archivo Narrow"/>
            </a:endParaRPr>
          </a:p>
        </p:txBody>
      </p:sp>
    </p:spTree>
    <p:extLst>
      <p:ext uri="{BB962C8B-B14F-4D97-AF65-F5344CB8AC3E}">
        <p14:creationId xmlns:p14="http://schemas.microsoft.com/office/powerpoint/2010/main" val="3076247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D2BB5-9921-2272-1A5A-40FF0B106A83}"/>
              </a:ext>
            </a:extLst>
          </p:cNvPr>
          <p:cNvSpPr>
            <a:spLocks noGrp="1"/>
          </p:cNvSpPr>
          <p:nvPr>
            <p:ph type="sldNum" idx="10"/>
          </p:nvPr>
        </p:nvSpPr>
        <p:spPr/>
        <p:txBody>
          <a:bodyPr/>
          <a:lstStyle/>
          <a:p>
            <a:pPr>
              <a:defRPr/>
            </a:pPr>
            <a:fld id="{EEC4746D-2915-46BF-985B-D22A733B7AB4}" type="slidenum">
              <a:rPr lang="en-GB" altLang="en-US" smtClean="0"/>
              <a:pPr>
                <a:defRPr/>
              </a:pPr>
              <a:t>10</a:t>
            </a:fld>
            <a:endParaRPr lang="en-US" altLang="en-US"/>
          </a:p>
        </p:txBody>
      </p:sp>
      <p:sp>
        <p:nvSpPr>
          <p:cNvPr id="4" name="TextBox 3">
            <a:extLst>
              <a:ext uri="{FF2B5EF4-FFF2-40B4-BE49-F238E27FC236}">
                <a16:creationId xmlns:a16="http://schemas.microsoft.com/office/drawing/2014/main" id="{205BDD31-88B6-B854-E0DF-CA51526D850A}"/>
              </a:ext>
            </a:extLst>
          </p:cNvPr>
          <p:cNvSpPr txBox="1"/>
          <p:nvPr/>
        </p:nvSpPr>
        <p:spPr>
          <a:xfrm>
            <a:off x="20486" y="766732"/>
            <a:ext cx="4591878" cy="5324535"/>
          </a:xfrm>
          <a:prstGeom prst="rect">
            <a:avLst/>
          </a:prstGeom>
          <a:noFill/>
        </p:spPr>
        <p:txBody>
          <a:bodyPr wrap="square">
            <a:spAutoFit/>
          </a:bodyPr>
          <a:lstStyle/>
          <a:p>
            <a:pPr algn="l"/>
            <a:r>
              <a:rPr lang="en-US" sz="1600" b="1" i="0" u="sng" dirty="0">
                <a:effectLst/>
                <a:latin typeface="+mj-lt"/>
              </a:rPr>
              <a:t>Proposed Solution Architecture</a:t>
            </a:r>
          </a:p>
          <a:p>
            <a:pPr algn="l"/>
            <a:endParaRPr lang="en-US" sz="1600" b="1" i="0" u="sng" dirty="0">
              <a:effectLst/>
              <a:latin typeface="+mj-lt"/>
            </a:endParaRPr>
          </a:p>
          <a:p>
            <a:pPr algn="l">
              <a:buFont typeface="Arial" panose="020B0604020202020204" pitchFamily="34" charset="0"/>
              <a:buChar char="•"/>
            </a:pPr>
            <a:r>
              <a:rPr lang="en-US" b="1" i="0" dirty="0">
                <a:solidFill>
                  <a:schemeClr val="tx1"/>
                </a:solidFill>
                <a:effectLst/>
                <a:latin typeface="+mj-lt"/>
              </a:rPr>
              <a:t>YOLOv2 Enhanced Algorithm Module:</a:t>
            </a:r>
            <a:endParaRPr lang="en-US" b="0" i="0" dirty="0">
              <a:solidFill>
                <a:schemeClr val="tx1"/>
              </a:solidFill>
              <a:effectLst/>
              <a:latin typeface="+mj-lt"/>
            </a:endParaRPr>
          </a:p>
          <a:p>
            <a:pPr lvl="1" algn="l"/>
            <a:r>
              <a:rPr lang="en-US" b="0" i="0" dirty="0">
                <a:solidFill>
                  <a:schemeClr val="tx1"/>
                </a:solidFill>
                <a:effectLst/>
                <a:latin typeface="+mj-lt"/>
              </a:rPr>
              <a:t>Integrates the modified YOLOv2 algorithm with DenseNet-201 for object detection.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Real-time Framework Module:</a:t>
            </a:r>
            <a:endParaRPr lang="en-US" b="0" i="0" dirty="0">
              <a:solidFill>
                <a:schemeClr val="tx1"/>
              </a:solidFill>
              <a:effectLst/>
              <a:latin typeface="+mj-lt"/>
            </a:endParaRPr>
          </a:p>
          <a:p>
            <a:pPr lvl="1" algn="l"/>
            <a:r>
              <a:rPr lang="en-US" b="0" i="0" dirty="0">
                <a:solidFill>
                  <a:schemeClr val="tx1"/>
                </a:solidFill>
                <a:effectLst/>
                <a:latin typeface="+mj-lt"/>
              </a:rPr>
              <a:t>Incorporates the real-time framework with a tracking-by-detection technique for intent prediction of pedestrians.</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Dense-ACSSD Module:</a:t>
            </a:r>
            <a:endParaRPr lang="en-US" b="0" i="0" dirty="0">
              <a:solidFill>
                <a:schemeClr val="tx1"/>
              </a:solidFill>
              <a:effectLst/>
              <a:latin typeface="+mj-lt"/>
            </a:endParaRPr>
          </a:p>
          <a:p>
            <a:pPr lvl="1" algn="l"/>
            <a:r>
              <a:rPr lang="en-US" b="0" i="0" dirty="0">
                <a:solidFill>
                  <a:schemeClr val="tx1"/>
                </a:solidFill>
                <a:effectLst/>
                <a:latin typeface="+mj-lt"/>
              </a:rPr>
              <a:t>Encompasses the end-to-end CNN model for drivable area segmentation and multiple object detection.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StRDAN Module:</a:t>
            </a:r>
            <a:endParaRPr lang="en-US" b="0" i="0" dirty="0">
              <a:solidFill>
                <a:schemeClr val="tx1"/>
              </a:solidFill>
              <a:effectLst/>
              <a:latin typeface="+mj-lt"/>
            </a:endParaRPr>
          </a:p>
          <a:p>
            <a:pPr lvl="1" algn="l"/>
            <a:r>
              <a:rPr lang="en-US" b="0" i="0" dirty="0">
                <a:solidFill>
                  <a:schemeClr val="tx1"/>
                </a:solidFill>
                <a:effectLst/>
                <a:latin typeface="+mj-lt"/>
              </a:rPr>
              <a:t>Implements the Synthetic-to-Real Domain Adaptation Network for improved vehicle re-identification.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RASNet Module:</a:t>
            </a:r>
            <a:endParaRPr lang="en-US" b="0" i="0" dirty="0">
              <a:solidFill>
                <a:schemeClr val="tx1"/>
              </a:solidFill>
              <a:effectLst/>
              <a:latin typeface="+mj-lt"/>
            </a:endParaRPr>
          </a:p>
          <a:p>
            <a:pPr lvl="1" algn="l"/>
            <a:r>
              <a:rPr lang="en-US" b="0" i="0" dirty="0">
                <a:solidFill>
                  <a:schemeClr val="tx1"/>
                </a:solidFill>
                <a:effectLst/>
                <a:latin typeface="+mj-lt"/>
              </a:rPr>
              <a:t>Integrates the Residual Attentional Siamese Network for high-performance object tracking</a:t>
            </a:r>
            <a:r>
              <a:rPr lang="en-US" b="0" i="0" dirty="0">
                <a:solidFill>
                  <a:srgbClr val="374151"/>
                </a:solidFill>
                <a:effectLst/>
                <a:latin typeface="+mj-lt"/>
              </a:rPr>
              <a:t>.</a:t>
            </a:r>
          </a:p>
        </p:txBody>
      </p:sp>
      <p:pic>
        <p:nvPicPr>
          <p:cNvPr id="6" name="Picture 5">
            <a:extLst>
              <a:ext uri="{FF2B5EF4-FFF2-40B4-BE49-F238E27FC236}">
                <a16:creationId xmlns:a16="http://schemas.microsoft.com/office/drawing/2014/main" id="{0EA7E857-489C-17D5-CBEA-112F5A86D97F}"/>
              </a:ext>
            </a:extLst>
          </p:cNvPr>
          <p:cNvPicPr>
            <a:picLocks noChangeAspect="1"/>
          </p:cNvPicPr>
          <p:nvPr/>
        </p:nvPicPr>
        <p:blipFill>
          <a:blip r:embed="rId2"/>
          <a:stretch>
            <a:fillRect/>
          </a:stretch>
        </p:blipFill>
        <p:spPr>
          <a:xfrm>
            <a:off x="4333698" y="2022579"/>
            <a:ext cx="4688065" cy="2812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05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6D034C-8CA6-21A5-C479-356EB4E8F86E}"/>
              </a:ext>
            </a:extLst>
          </p:cNvPr>
          <p:cNvSpPr>
            <a:spLocks noGrp="1"/>
          </p:cNvSpPr>
          <p:nvPr>
            <p:ph type="sldNum" idx="10"/>
          </p:nvPr>
        </p:nvSpPr>
        <p:spPr/>
        <p:txBody>
          <a:bodyPr/>
          <a:lstStyle/>
          <a:p>
            <a:pPr>
              <a:defRPr/>
            </a:pPr>
            <a:fld id="{EEC4746D-2915-46BF-985B-D22A733B7AB4}" type="slidenum">
              <a:rPr lang="en-GB" altLang="en-US" smtClean="0"/>
              <a:pPr>
                <a:defRPr/>
              </a:pPr>
              <a:t>11</a:t>
            </a:fld>
            <a:endParaRPr lang="en-US" altLang="en-US"/>
          </a:p>
        </p:txBody>
      </p:sp>
      <p:sp>
        <p:nvSpPr>
          <p:cNvPr id="3" name="TextBox 2">
            <a:extLst>
              <a:ext uri="{FF2B5EF4-FFF2-40B4-BE49-F238E27FC236}">
                <a16:creationId xmlns:a16="http://schemas.microsoft.com/office/drawing/2014/main" id="{442F4B2C-C546-ABA7-CA9B-BD359B504A2E}"/>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5</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Feasibility Analysis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5" name="TextBox 4">
            <a:extLst>
              <a:ext uri="{FF2B5EF4-FFF2-40B4-BE49-F238E27FC236}">
                <a16:creationId xmlns:a16="http://schemas.microsoft.com/office/drawing/2014/main" id="{78742C04-3F69-80E3-C85C-089F6F342B04}"/>
              </a:ext>
            </a:extLst>
          </p:cNvPr>
          <p:cNvSpPr txBox="1"/>
          <p:nvPr/>
        </p:nvSpPr>
        <p:spPr>
          <a:xfrm>
            <a:off x="216227" y="1143908"/>
            <a:ext cx="4591878" cy="1661993"/>
          </a:xfrm>
          <a:prstGeom prst="rect">
            <a:avLst/>
          </a:prstGeom>
          <a:noFill/>
        </p:spPr>
        <p:txBody>
          <a:bodyPr wrap="square">
            <a:spAutoFit/>
          </a:bodyPr>
          <a:lstStyle/>
          <a:p>
            <a:pPr algn="l"/>
            <a:r>
              <a:rPr lang="en-US" sz="1800" b="1" i="0" dirty="0">
                <a:solidFill>
                  <a:schemeClr val="tx1"/>
                </a:solidFill>
                <a:effectLst/>
                <a:latin typeface="+mj-lt"/>
              </a:rPr>
              <a:t>Time Feasibility</a:t>
            </a:r>
          </a:p>
          <a:p>
            <a:pPr algn="l"/>
            <a:r>
              <a:rPr lang="en-US" i="1" dirty="0">
                <a:solidFill>
                  <a:schemeClr val="tx1"/>
                </a:solidFill>
                <a:effectLst/>
                <a:latin typeface="+mj-lt"/>
              </a:rPr>
              <a:t>Implementation Timeline Factors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Contingent upon algorithm complexity, deep learning model training, and system testing.</a:t>
            </a:r>
          </a:p>
          <a:p>
            <a:pPr marL="742950" lvl="1" indent="-285750" algn="l">
              <a:buFont typeface="Arial" panose="020B0604020202020204" pitchFamily="34" charset="0"/>
              <a:buChar char="•"/>
            </a:pPr>
            <a:r>
              <a:rPr lang="en-US" b="0" i="0" dirty="0">
                <a:solidFill>
                  <a:schemeClr val="tx1"/>
                </a:solidFill>
                <a:effectLst/>
                <a:latin typeface="+mj-lt"/>
              </a:rPr>
              <a:t>Real-time framework integration and model training may be time-intensive, requiring iterative refinement for optimal performance.</a:t>
            </a:r>
          </a:p>
        </p:txBody>
      </p:sp>
      <p:sp>
        <p:nvSpPr>
          <p:cNvPr id="7" name="TextBox 6">
            <a:extLst>
              <a:ext uri="{FF2B5EF4-FFF2-40B4-BE49-F238E27FC236}">
                <a16:creationId xmlns:a16="http://schemas.microsoft.com/office/drawing/2014/main" id="{FB376714-2404-B726-AD57-CA4ACA29D4B6}"/>
              </a:ext>
            </a:extLst>
          </p:cNvPr>
          <p:cNvSpPr txBox="1"/>
          <p:nvPr/>
        </p:nvSpPr>
        <p:spPr>
          <a:xfrm>
            <a:off x="4808105" y="1143908"/>
            <a:ext cx="4591878" cy="1877437"/>
          </a:xfrm>
          <a:prstGeom prst="rect">
            <a:avLst/>
          </a:prstGeom>
          <a:noFill/>
        </p:spPr>
        <p:txBody>
          <a:bodyPr wrap="square">
            <a:spAutoFit/>
          </a:bodyPr>
          <a:lstStyle/>
          <a:p>
            <a:pPr algn="l"/>
            <a:r>
              <a:rPr lang="en-US" sz="1800" b="1" i="0" dirty="0">
                <a:solidFill>
                  <a:schemeClr val="tx1"/>
                </a:solidFill>
                <a:effectLst/>
                <a:latin typeface="+mj-lt"/>
              </a:rPr>
              <a:t>Cost Feasibility</a:t>
            </a:r>
          </a:p>
          <a:p>
            <a:pPr algn="l"/>
            <a:r>
              <a:rPr lang="en-US" i="1" dirty="0">
                <a:solidFill>
                  <a:schemeClr val="tx1"/>
                </a:solidFill>
                <a:effectLst/>
                <a:latin typeface="+mj-lt"/>
              </a:rPr>
              <a:t>Comprehensive Cost Analysis</a:t>
            </a:r>
            <a:r>
              <a:rPr lang="en-US" b="1" i="1" dirty="0">
                <a:solidFill>
                  <a:schemeClr val="tx1"/>
                </a:solidFill>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Significant initial investment in high-performance GPUs for efficient deep </a:t>
            </a:r>
          </a:p>
          <a:p>
            <a:pPr lvl="1" algn="l"/>
            <a:r>
              <a:rPr lang="en-US" b="0" i="0" dirty="0">
                <a:solidFill>
                  <a:schemeClr val="tx1"/>
                </a:solidFill>
                <a:effectLst/>
                <a:latin typeface="+mj-lt"/>
              </a:rPr>
              <a:t>      learning model training is required.</a:t>
            </a:r>
          </a:p>
          <a:p>
            <a:pPr marL="742950" lvl="1" indent="-285750" algn="l">
              <a:buFont typeface="Arial" panose="020B0604020202020204" pitchFamily="34" charset="0"/>
              <a:buChar char="•"/>
            </a:pPr>
            <a:r>
              <a:rPr lang="en-US" b="0" i="0" dirty="0">
                <a:solidFill>
                  <a:schemeClr val="tx1"/>
                </a:solidFill>
                <a:effectLst/>
                <a:latin typeface="+mj-lt"/>
              </a:rPr>
              <a:t>Licensing costs for TensorFlow or PyTorch </a:t>
            </a:r>
            <a:endParaRPr lang="en-US" dirty="0">
              <a:solidFill>
                <a:schemeClr val="tx1"/>
              </a:solidFill>
              <a:latin typeface="+mj-lt"/>
            </a:endParaRPr>
          </a:p>
          <a:p>
            <a:pPr lvl="1" algn="l"/>
            <a:r>
              <a:rPr lang="en-US" dirty="0">
                <a:solidFill>
                  <a:schemeClr val="tx1"/>
                </a:solidFill>
                <a:latin typeface="+mj-lt"/>
              </a:rPr>
              <a:t>      </a:t>
            </a:r>
            <a:r>
              <a:rPr lang="en-US" b="0" i="0" dirty="0">
                <a:solidFill>
                  <a:schemeClr val="tx1"/>
                </a:solidFill>
                <a:effectLst/>
                <a:latin typeface="+mj-lt"/>
              </a:rPr>
              <a:t>and continuous access to annotated </a:t>
            </a:r>
          </a:p>
          <a:p>
            <a:pPr lvl="1" algn="l"/>
            <a:r>
              <a:rPr lang="en-US" dirty="0">
                <a:solidFill>
                  <a:schemeClr val="tx1"/>
                </a:solidFill>
                <a:latin typeface="+mj-lt"/>
              </a:rPr>
              <a:t>      </a:t>
            </a:r>
            <a:r>
              <a:rPr lang="en-US" b="0" i="0" dirty="0">
                <a:solidFill>
                  <a:schemeClr val="tx1"/>
                </a:solidFill>
                <a:effectLst/>
                <a:latin typeface="+mj-lt"/>
              </a:rPr>
              <a:t>datasets contribute to the project cost.</a:t>
            </a:r>
          </a:p>
        </p:txBody>
      </p:sp>
      <p:sp>
        <p:nvSpPr>
          <p:cNvPr id="9" name="TextBox 8">
            <a:extLst>
              <a:ext uri="{FF2B5EF4-FFF2-40B4-BE49-F238E27FC236}">
                <a16:creationId xmlns:a16="http://schemas.microsoft.com/office/drawing/2014/main" id="{0C6017BE-E763-D2CB-E94D-02C61C87AA05}"/>
              </a:ext>
            </a:extLst>
          </p:cNvPr>
          <p:cNvSpPr txBox="1"/>
          <p:nvPr/>
        </p:nvSpPr>
        <p:spPr>
          <a:xfrm>
            <a:off x="323528" y="3429000"/>
            <a:ext cx="4704520" cy="2092881"/>
          </a:xfrm>
          <a:prstGeom prst="rect">
            <a:avLst/>
          </a:prstGeom>
          <a:noFill/>
        </p:spPr>
        <p:txBody>
          <a:bodyPr wrap="square">
            <a:spAutoFit/>
          </a:bodyPr>
          <a:lstStyle/>
          <a:p>
            <a:pPr algn="l"/>
            <a:r>
              <a:rPr lang="en-US" sz="1800" b="1" i="0" dirty="0">
                <a:effectLst/>
                <a:latin typeface="Söhne"/>
              </a:rPr>
              <a:t>Implementation Challenges</a:t>
            </a:r>
          </a:p>
          <a:p>
            <a:pPr algn="l"/>
            <a:r>
              <a:rPr lang="en-US" i="1" dirty="0">
                <a:solidFill>
                  <a:schemeClr val="tx1"/>
                </a:solidFill>
                <a:effectLst/>
                <a:latin typeface="+mj-lt"/>
              </a:rPr>
              <a:t>Addressing Complex Challenges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Challenges may arise during the integration of the enhanced YOLOv2 algorithm, real-time framework, and Synthetic-to-Real Domain Adaptation Network</a:t>
            </a:r>
            <a:r>
              <a:rPr lang="en-US" dirty="0">
                <a:solidFill>
                  <a:schemeClr val="tx1"/>
                </a:solidFill>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Real-world deployment may encounter environmental variations, necessitating robustness testing and adaptation mechanisms.</a:t>
            </a:r>
          </a:p>
        </p:txBody>
      </p:sp>
      <p:sp>
        <p:nvSpPr>
          <p:cNvPr id="11" name="TextBox 10">
            <a:extLst>
              <a:ext uri="{FF2B5EF4-FFF2-40B4-BE49-F238E27FC236}">
                <a16:creationId xmlns:a16="http://schemas.microsoft.com/office/drawing/2014/main" id="{D1E20809-7F30-BB45-DA8B-B06ABC9A7C09}"/>
              </a:ext>
            </a:extLst>
          </p:cNvPr>
          <p:cNvSpPr txBox="1"/>
          <p:nvPr/>
        </p:nvSpPr>
        <p:spPr>
          <a:xfrm>
            <a:off x="5028048" y="3428999"/>
            <a:ext cx="4704520" cy="2092881"/>
          </a:xfrm>
          <a:prstGeom prst="rect">
            <a:avLst/>
          </a:prstGeom>
          <a:noFill/>
        </p:spPr>
        <p:txBody>
          <a:bodyPr wrap="square">
            <a:spAutoFit/>
          </a:bodyPr>
          <a:lstStyle/>
          <a:p>
            <a:pPr algn="l"/>
            <a:r>
              <a:rPr lang="en-US" sz="1800" b="1" i="0" dirty="0">
                <a:effectLst/>
                <a:latin typeface="Söhne"/>
              </a:rPr>
              <a:t>Scalability</a:t>
            </a:r>
          </a:p>
          <a:p>
            <a:pPr algn="l"/>
            <a:r>
              <a:rPr lang="en-US" i="1" dirty="0">
                <a:solidFill>
                  <a:schemeClr val="tx1"/>
                </a:solidFill>
                <a:effectLst/>
                <a:latin typeface="+mj-lt"/>
              </a:rPr>
              <a:t>Critical Scalability Considerations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Integration of high-performance GPUs </a:t>
            </a:r>
          </a:p>
          <a:p>
            <a:pPr lvl="1" algn="l"/>
            <a:r>
              <a:rPr lang="en-US" b="0" i="0" dirty="0">
                <a:solidFill>
                  <a:schemeClr val="tx1"/>
                </a:solidFill>
                <a:effectLst/>
                <a:latin typeface="+mj-lt"/>
              </a:rPr>
              <a:t>      and multi-core processors ensures </a:t>
            </a:r>
          </a:p>
          <a:p>
            <a:pPr lvl="1" algn="l"/>
            <a:r>
              <a:rPr lang="en-US" b="0" i="0" dirty="0">
                <a:solidFill>
                  <a:schemeClr val="tx1"/>
                </a:solidFill>
                <a:effectLst/>
                <a:latin typeface="+mj-lt"/>
              </a:rPr>
              <a:t>      scalability in handling increased </a:t>
            </a:r>
          </a:p>
          <a:p>
            <a:pPr lvl="1" algn="l"/>
            <a:r>
              <a:rPr lang="en-US" dirty="0">
                <a:solidFill>
                  <a:schemeClr val="tx1"/>
                </a:solidFill>
                <a:latin typeface="+mj-lt"/>
              </a:rPr>
              <a:t>      </a:t>
            </a:r>
            <a:r>
              <a:rPr lang="en-US" b="0" i="0" dirty="0">
                <a:solidFill>
                  <a:schemeClr val="tx1"/>
                </a:solidFill>
                <a:effectLst/>
                <a:latin typeface="+mj-lt"/>
              </a:rPr>
              <a:t>computational loads.</a:t>
            </a:r>
          </a:p>
          <a:p>
            <a:pPr marL="742950" lvl="1" indent="-285750" algn="l">
              <a:buFont typeface="Arial" panose="020B0604020202020204" pitchFamily="34" charset="0"/>
              <a:buChar char="•"/>
            </a:pPr>
            <a:r>
              <a:rPr lang="en-US" b="0" i="0" dirty="0">
                <a:solidFill>
                  <a:schemeClr val="tx1"/>
                </a:solidFill>
                <a:effectLst/>
                <a:latin typeface="+mj-lt"/>
              </a:rPr>
              <a:t>Modular design facilitates future </a:t>
            </a:r>
          </a:p>
          <a:p>
            <a:pPr lvl="1" algn="l"/>
            <a:r>
              <a:rPr lang="en-US" dirty="0">
                <a:solidFill>
                  <a:schemeClr val="tx1"/>
                </a:solidFill>
                <a:latin typeface="+mj-lt"/>
              </a:rPr>
              <a:t>      </a:t>
            </a:r>
            <a:r>
              <a:rPr lang="en-US" b="0" i="0" dirty="0">
                <a:solidFill>
                  <a:schemeClr val="tx1"/>
                </a:solidFill>
                <a:effectLst/>
                <a:latin typeface="+mj-lt"/>
              </a:rPr>
              <a:t>enhancements and updates, aligning with</a:t>
            </a:r>
          </a:p>
          <a:p>
            <a:pPr lvl="1" algn="l"/>
            <a:r>
              <a:rPr lang="en-US" b="0" i="0" dirty="0">
                <a:solidFill>
                  <a:schemeClr val="tx1"/>
                </a:solidFill>
                <a:effectLst/>
                <a:latin typeface="+mj-lt"/>
              </a:rPr>
              <a:t>      evolving computer vision technologies.</a:t>
            </a:r>
          </a:p>
        </p:txBody>
      </p:sp>
    </p:spTree>
    <p:extLst>
      <p:ext uri="{BB962C8B-B14F-4D97-AF65-F5344CB8AC3E}">
        <p14:creationId xmlns:p14="http://schemas.microsoft.com/office/powerpoint/2010/main" val="165599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C0E3F-1EB3-9434-CC03-E6749D826E0C}"/>
              </a:ext>
            </a:extLst>
          </p:cNvPr>
          <p:cNvSpPr>
            <a:spLocks noGrp="1"/>
          </p:cNvSpPr>
          <p:nvPr>
            <p:ph type="sldNum" idx="10"/>
          </p:nvPr>
        </p:nvSpPr>
        <p:spPr/>
        <p:txBody>
          <a:bodyPr/>
          <a:lstStyle/>
          <a:p>
            <a:pPr>
              <a:defRPr/>
            </a:pPr>
            <a:fld id="{EEC4746D-2915-46BF-985B-D22A733B7AB4}" type="slidenum">
              <a:rPr lang="en-GB" altLang="en-US" smtClean="0"/>
              <a:pPr>
                <a:defRPr/>
              </a:pPr>
              <a:t>12</a:t>
            </a:fld>
            <a:endParaRPr lang="en-US" altLang="en-US"/>
          </a:p>
        </p:txBody>
      </p:sp>
      <p:sp>
        <p:nvSpPr>
          <p:cNvPr id="9" name="TextBox 8">
            <a:extLst>
              <a:ext uri="{FF2B5EF4-FFF2-40B4-BE49-F238E27FC236}">
                <a16:creationId xmlns:a16="http://schemas.microsoft.com/office/drawing/2014/main" id="{A5D987C1-65BE-15C2-E2F3-5CD0C3E60B1D}"/>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6.</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Benefits of Proposed System</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11" name="TextBox 10">
            <a:extLst>
              <a:ext uri="{FF2B5EF4-FFF2-40B4-BE49-F238E27FC236}">
                <a16:creationId xmlns:a16="http://schemas.microsoft.com/office/drawing/2014/main" id="{2819E71B-32F2-F671-8464-F48BE349F3D7}"/>
              </a:ext>
            </a:extLst>
          </p:cNvPr>
          <p:cNvSpPr txBox="1"/>
          <p:nvPr/>
        </p:nvSpPr>
        <p:spPr>
          <a:xfrm>
            <a:off x="683568" y="1556792"/>
            <a:ext cx="7788920" cy="4185761"/>
          </a:xfrm>
          <a:prstGeom prst="rect">
            <a:avLst/>
          </a:prstGeom>
          <a:noFill/>
        </p:spPr>
        <p:txBody>
          <a:bodyPr wrap="square">
            <a:spAutoFit/>
          </a:bodyPr>
          <a:lstStyle/>
          <a:p>
            <a:r>
              <a:rPr lang="en-IN" b="1" i="1" dirty="0">
                <a:effectLst/>
                <a:latin typeface="+mj-lt"/>
                <a:ea typeface="Calibri" panose="020F0502020204030204" pitchFamily="34" charset="0"/>
              </a:rPr>
              <a:t>Enhanced Traffic Monitoring and Surveillance</a:t>
            </a:r>
            <a:r>
              <a:rPr lang="en-IN" b="1" dirty="0">
                <a:effectLst/>
                <a:latin typeface="+mj-lt"/>
                <a:ea typeface="Calibri" panose="020F0502020204030204" pitchFamily="34" charset="0"/>
              </a:rPr>
              <a:t>:</a:t>
            </a:r>
            <a:r>
              <a:rPr lang="en-IN" dirty="0">
                <a:effectLst/>
                <a:latin typeface="+mj-lt"/>
                <a:ea typeface="Calibri" panose="020F0502020204030204" pitchFamily="34" charset="0"/>
              </a:rPr>
              <a:t> The integration of the YOLOv2 Enhanced Algorithm facilitates precise and efficient object detection, significantly improving the monitoring and surveillance capabilities of the system. </a:t>
            </a:r>
          </a:p>
          <a:p>
            <a:endParaRPr lang="en-IN" dirty="0">
              <a:latin typeface="Times New Roman" panose="02020603050405020304" pitchFamily="18" charset="0"/>
            </a:endParaRPr>
          </a:p>
          <a:p>
            <a:r>
              <a:rPr lang="en-IN" sz="1400" b="1" i="1" dirty="0">
                <a:effectLst/>
                <a:latin typeface="+mj-lt"/>
                <a:ea typeface="Calibri" panose="020F0502020204030204" pitchFamily="34" charset="0"/>
              </a:rPr>
              <a:t>Predictive Pedestrian Intent for Improved Safety</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Real-time Framework Module, employing a spatio-temporal DenseNet model, enables the system to predict the intent of pedestrians in complex urban environments.</a:t>
            </a:r>
          </a:p>
          <a:p>
            <a:endParaRPr lang="en-IN" dirty="0">
              <a:latin typeface="+mj-lt"/>
            </a:endParaRPr>
          </a:p>
          <a:p>
            <a:r>
              <a:rPr lang="en-IN" sz="1400" b="1" i="1" dirty="0">
                <a:effectLst/>
                <a:latin typeface="+mj-lt"/>
                <a:ea typeface="Calibri" panose="020F0502020204030204" pitchFamily="34" charset="0"/>
              </a:rPr>
              <a:t>Accurate Drivable Area Segmentation and Object Detection</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Dense-ACSSD Module, featuring an end-to-end CNN model, achieves high </a:t>
            </a:r>
            <a:r>
              <a:rPr lang="en-IN" sz="1400" dirty="0" err="1">
                <a:effectLst/>
                <a:latin typeface="+mj-lt"/>
                <a:ea typeface="Calibri" panose="020F0502020204030204" pitchFamily="34" charset="0"/>
              </a:rPr>
              <a:t>mIOU</a:t>
            </a:r>
            <a:r>
              <a:rPr lang="en-IN" sz="1400" dirty="0">
                <a:effectLst/>
                <a:latin typeface="+mj-lt"/>
                <a:ea typeface="Calibri" panose="020F0502020204030204" pitchFamily="34" charset="0"/>
              </a:rPr>
              <a:t> for road segmentation and </a:t>
            </a:r>
            <a:r>
              <a:rPr lang="en-IN" sz="1400" dirty="0" err="1">
                <a:effectLst/>
                <a:latin typeface="+mj-lt"/>
                <a:ea typeface="Calibri" panose="020F0502020204030204" pitchFamily="34" charset="0"/>
              </a:rPr>
              <a:t>mAP</a:t>
            </a:r>
            <a:r>
              <a:rPr lang="en-IN" sz="1400" dirty="0">
                <a:effectLst/>
                <a:latin typeface="+mj-lt"/>
                <a:ea typeface="Calibri" panose="020F0502020204030204" pitchFamily="34" charset="0"/>
              </a:rPr>
              <a:t> for multiple object detection. </a:t>
            </a:r>
          </a:p>
          <a:p>
            <a:endParaRPr lang="en-IN" dirty="0">
              <a:latin typeface="+mj-lt"/>
            </a:endParaRPr>
          </a:p>
          <a:p>
            <a:r>
              <a:rPr lang="en-IN" sz="1400" b="1" i="1" dirty="0">
                <a:effectLst/>
                <a:latin typeface="+mj-lt"/>
                <a:ea typeface="Calibri" panose="020F0502020204030204" pitchFamily="34" charset="0"/>
              </a:rPr>
              <a:t>Improved Vehicle Re-Identification in Diverse Scenarios</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StRDAN Module, employing a Synthetic-to-Real Domain Adaptation Network, addresses data scarcity challenges by improving vehicle re-identification across synthetic and real datasets.</a:t>
            </a:r>
          </a:p>
          <a:p>
            <a:endParaRPr lang="en-IN" dirty="0">
              <a:latin typeface="+mj-lt"/>
            </a:endParaRPr>
          </a:p>
          <a:p>
            <a:r>
              <a:rPr lang="en-IN" sz="1400" b="1" i="1" dirty="0">
                <a:effectLst/>
                <a:latin typeface="+mj-lt"/>
                <a:ea typeface="Calibri" panose="020F0502020204030204" pitchFamily="34" charset="0"/>
              </a:rPr>
              <a:t>High-Performance Object Tracking for Dynamic Traffic Scenarios</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RASNet Module, incorporating the Residual Attentional Siamese Network, ensures robust and high-speed object tracking. </a:t>
            </a:r>
            <a:endParaRPr lang="en-IN" dirty="0">
              <a:latin typeface="+mj-lt"/>
            </a:endParaRPr>
          </a:p>
        </p:txBody>
      </p:sp>
    </p:spTree>
    <p:extLst>
      <p:ext uri="{BB962C8B-B14F-4D97-AF65-F5344CB8AC3E}">
        <p14:creationId xmlns:p14="http://schemas.microsoft.com/office/powerpoint/2010/main" val="139014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8E509-282C-901E-A920-816AA653FFAA}"/>
              </a:ext>
            </a:extLst>
          </p:cNvPr>
          <p:cNvSpPr>
            <a:spLocks noGrp="1"/>
          </p:cNvSpPr>
          <p:nvPr>
            <p:ph type="sldNum" idx="10"/>
          </p:nvPr>
        </p:nvSpPr>
        <p:spPr/>
        <p:txBody>
          <a:bodyPr/>
          <a:lstStyle/>
          <a:p>
            <a:pPr>
              <a:defRPr/>
            </a:pPr>
            <a:fld id="{EEC4746D-2915-46BF-985B-D22A733B7AB4}" type="slidenum">
              <a:rPr lang="en-GB" altLang="en-US" smtClean="0"/>
              <a:pPr>
                <a:defRPr/>
              </a:pPr>
              <a:t>13</a:t>
            </a:fld>
            <a:endParaRPr lang="en-US" altLang="en-US"/>
          </a:p>
        </p:txBody>
      </p:sp>
      <p:sp>
        <p:nvSpPr>
          <p:cNvPr id="6" name="TextBox 5">
            <a:extLst>
              <a:ext uri="{FF2B5EF4-FFF2-40B4-BE49-F238E27FC236}">
                <a16:creationId xmlns:a16="http://schemas.microsoft.com/office/drawing/2014/main" id="{F1F0CF8E-09D7-232A-25D7-C85AD15FAF80}"/>
              </a:ext>
            </a:extLst>
          </p:cNvPr>
          <p:cNvSpPr txBox="1"/>
          <p:nvPr/>
        </p:nvSpPr>
        <p:spPr>
          <a:xfrm>
            <a:off x="395536" y="814906"/>
            <a:ext cx="4591878" cy="2598340"/>
          </a:xfrm>
          <a:prstGeom prst="rect">
            <a:avLst/>
          </a:prstGeom>
          <a:noFill/>
        </p:spPr>
        <p:txBody>
          <a:bodyPr wrap="square">
            <a:spAutoFit/>
          </a:bodyPr>
          <a:lstStyle/>
          <a:p>
            <a:pPr marL="228600">
              <a:lnSpc>
                <a:spcPct val="115000"/>
              </a:lnSpc>
              <a:spcAft>
                <a:spcPts val="1000"/>
              </a:spcAft>
            </a:pPr>
            <a:r>
              <a:rPr lang="en-IN" b="1" u="sng" dirty="0">
                <a:effectLst/>
                <a:latin typeface="+mj-lt"/>
                <a:ea typeface="Calibri" panose="020F0502020204030204" pitchFamily="34" charset="0"/>
                <a:cs typeface="Times New Roman" panose="02020603050405020304" pitchFamily="18" charset="0"/>
              </a:rPr>
              <a:t>Goals</a:t>
            </a:r>
            <a:r>
              <a:rPr lang="en-IN" b="1" dirty="0">
                <a:effectLst/>
                <a:latin typeface="+mj-lt"/>
                <a:ea typeface="Calibri" panose="020F0502020204030204" pitchFamily="34" charset="0"/>
                <a:cs typeface="Times New Roman" panose="02020603050405020304" pitchFamily="18" charset="0"/>
              </a:rPr>
              <a:t>:</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Optimization of Traffic Flow</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The primary goal is to optimize the flow of traffic by employing advanced computer vision techniques to monitor and manage road scenarios effectively.</a:t>
            </a: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Enhanced Safety Measures: </a:t>
            </a:r>
            <a:r>
              <a:rPr lang="en-IN" dirty="0">
                <a:effectLst/>
                <a:latin typeface="+mj-lt"/>
                <a:ea typeface="Calibri" panose="020F0502020204030204" pitchFamily="34" charset="0"/>
                <a:cs typeface="Times New Roman" panose="02020603050405020304" pitchFamily="18" charset="0"/>
              </a:rPr>
              <a:t>Another key goal is to enhance safety measures through predictive capabilities, enabling the system to anticipate and respond to potential risks in real-time.</a:t>
            </a:r>
          </a:p>
        </p:txBody>
      </p:sp>
      <p:sp>
        <p:nvSpPr>
          <p:cNvPr id="8" name="TextBox 7">
            <a:extLst>
              <a:ext uri="{FF2B5EF4-FFF2-40B4-BE49-F238E27FC236}">
                <a16:creationId xmlns:a16="http://schemas.microsoft.com/office/drawing/2014/main" id="{A300CD72-C194-CBAA-43BD-EAE664438101}"/>
              </a:ext>
            </a:extLst>
          </p:cNvPr>
          <p:cNvSpPr txBox="1"/>
          <p:nvPr/>
        </p:nvSpPr>
        <p:spPr>
          <a:xfrm>
            <a:off x="4429885" y="3068960"/>
            <a:ext cx="4591878" cy="3300840"/>
          </a:xfrm>
          <a:prstGeom prst="rect">
            <a:avLst/>
          </a:prstGeom>
          <a:noFill/>
        </p:spPr>
        <p:txBody>
          <a:bodyPr wrap="square">
            <a:spAutoFit/>
          </a:bodyPr>
          <a:lstStyle/>
          <a:p>
            <a:pPr marL="228600">
              <a:lnSpc>
                <a:spcPct val="115000"/>
              </a:lnSpc>
              <a:spcAft>
                <a:spcPts val="1000"/>
              </a:spcAft>
            </a:pPr>
            <a:r>
              <a:rPr lang="en-IN" b="1" u="sng" dirty="0">
                <a:effectLst/>
                <a:latin typeface="+mj-lt"/>
                <a:ea typeface="Calibri" panose="020F0502020204030204" pitchFamily="34" charset="0"/>
                <a:cs typeface="Times New Roman" panose="02020603050405020304" pitchFamily="18" charset="0"/>
              </a:rPr>
              <a:t>Objectives</a:t>
            </a:r>
            <a:r>
              <a:rPr lang="en-IN" b="1" dirty="0">
                <a:effectLst/>
                <a:latin typeface="+mj-lt"/>
                <a:ea typeface="Calibri" panose="020F0502020204030204" pitchFamily="34" charset="0"/>
                <a:cs typeface="Times New Roman" panose="02020603050405020304" pitchFamily="18" charset="0"/>
              </a:rPr>
              <a:t>:</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Development of a Scalable System Architecture</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To design and implement a scalable architecture that allows the seamless integration of various computer vision modules, ensuring flexibility in deployment across diverse computational environments.</a:t>
            </a: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Achievement of Real-Time Processing</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To achieve real-time processing capabilities for video analysis, ensuring timely responses to dynamic changes in traffic scenarios and enabling proactive traffic management interventions.</a:t>
            </a:r>
          </a:p>
        </p:txBody>
      </p:sp>
      <p:pic>
        <p:nvPicPr>
          <p:cNvPr id="10" name="Picture 9">
            <a:extLst>
              <a:ext uri="{FF2B5EF4-FFF2-40B4-BE49-F238E27FC236}">
                <a16:creationId xmlns:a16="http://schemas.microsoft.com/office/drawing/2014/main" id="{8D5F8FF6-F8E4-7010-8F34-5EF7FF28277E}"/>
              </a:ext>
            </a:extLst>
          </p:cNvPr>
          <p:cNvPicPr>
            <a:picLocks noChangeAspect="1"/>
          </p:cNvPicPr>
          <p:nvPr/>
        </p:nvPicPr>
        <p:blipFill>
          <a:blip r:embed="rId2"/>
          <a:stretch>
            <a:fillRect/>
          </a:stretch>
        </p:blipFill>
        <p:spPr>
          <a:xfrm>
            <a:off x="6108767" y="1026504"/>
            <a:ext cx="1791643" cy="1791643"/>
          </a:xfrm>
          <a:prstGeom prst="rect">
            <a:avLst/>
          </a:prstGeom>
        </p:spPr>
      </p:pic>
      <p:pic>
        <p:nvPicPr>
          <p:cNvPr id="16" name="Picture 15">
            <a:extLst>
              <a:ext uri="{FF2B5EF4-FFF2-40B4-BE49-F238E27FC236}">
                <a16:creationId xmlns:a16="http://schemas.microsoft.com/office/drawing/2014/main" id="{38813580-AAFC-D4EC-609E-BB056CFECBFC}"/>
              </a:ext>
            </a:extLst>
          </p:cNvPr>
          <p:cNvPicPr>
            <a:picLocks noChangeAspect="1"/>
          </p:cNvPicPr>
          <p:nvPr/>
        </p:nvPicPr>
        <p:blipFill>
          <a:blip r:embed="rId3"/>
          <a:stretch>
            <a:fillRect/>
          </a:stretch>
        </p:blipFill>
        <p:spPr>
          <a:xfrm>
            <a:off x="988980" y="3515596"/>
            <a:ext cx="3404989" cy="2407568"/>
          </a:xfrm>
          <a:prstGeom prst="rect">
            <a:avLst/>
          </a:prstGeom>
        </p:spPr>
      </p:pic>
    </p:spTree>
    <p:extLst>
      <p:ext uri="{BB962C8B-B14F-4D97-AF65-F5344CB8AC3E}">
        <p14:creationId xmlns:p14="http://schemas.microsoft.com/office/powerpoint/2010/main" val="10800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EFED84-29C5-AF54-280D-EEE9F5680627}"/>
              </a:ext>
            </a:extLst>
          </p:cNvPr>
          <p:cNvSpPr>
            <a:spLocks noGrp="1"/>
          </p:cNvSpPr>
          <p:nvPr>
            <p:ph type="sldNum" idx="10"/>
          </p:nvPr>
        </p:nvSpPr>
        <p:spPr/>
        <p:txBody>
          <a:bodyPr/>
          <a:lstStyle/>
          <a:p>
            <a:pPr>
              <a:defRPr/>
            </a:pPr>
            <a:fld id="{EEC4746D-2915-46BF-985B-D22A733B7AB4}" type="slidenum">
              <a:rPr lang="en-GB" altLang="en-US" smtClean="0"/>
              <a:pPr>
                <a:defRPr/>
              </a:pPr>
              <a:t>14</a:t>
            </a:fld>
            <a:endParaRPr lang="en-US" altLang="en-US"/>
          </a:p>
        </p:txBody>
      </p:sp>
      <p:sp>
        <p:nvSpPr>
          <p:cNvPr id="6" name="TextBox 5">
            <a:extLst>
              <a:ext uri="{FF2B5EF4-FFF2-40B4-BE49-F238E27FC236}">
                <a16:creationId xmlns:a16="http://schemas.microsoft.com/office/drawing/2014/main" id="{6DDA7A8F-AE70-8079-7B68-CBB6A8F7462E}"/>
              </a:ext>
            </a:extLst>
          </p:cNvPr>
          <p:cNvSpPr txBox="1"/>
          <p:nvPr/>
        </p:nvSpPr>
        <p:spPr>
          <a:xfrm>
            <a:off x="683568" y="1247973"/>
            <a:ext cx="7788920" cy="5232202"/>
          </a:xfrm>
          <a:prstGeom prst="rect">
            <a:avLst/>
          </a:prstGeom>
          <a:noFill/>
        </p:spPr>
        <p:txBody>
          <a:bodyPr wrap="square">
            <a:spAutoFit/>
          </a:bodyPr>
          <a:lstStyle/>
          <a:p>
            <a:r>
              <a:rPr lang="en-IN" b="1" i="1" dirty="0">
                <a:effectLst/>
                <a:latin typeface="+mj-lt"/>
                <a:ea typeface="Calibri" panose="020F0502020204030204" pitchFamily="34" charset="0"/>
              </a:rPr>
              <a:t>Enhanced Road Traffic Monitoring Precision</a:t>
            </a:r>
            <a:r>
              <a:rPr lang="en-IN" dirty="0">
                <a:effectLst/>
                <a:latin typeface="+mj-lt"/>
                <a:ea typeface="Calibri" panose="020F0502020204030204" pitchFamily="34" charset="0"/>
              </a:rPr>
              <a:t>: The integration of an enhanced YOLOv2 algorithm for object detection is anticipated to significantly elevate the precision of road traffic monitoring.</a:t>
            </a:r>
          </a:p>
          <a:p>
            <a:endParaRPr lang="en-IN" i="1" dirty="0">
              <a:latin typeface="+mj-lt"/>
            </a:endParaRPr>
          </a:p>
          <a:p>
            <a:r>
              <a:rPr lang="en-IN" b="1" i="1" dirty="0">
                <a:effectLst/>
                <a:latin typeface="+mj-lt"/>
                <a:ea typeface="Calibri" panose="020F0502020204030204" pitchFamily="34" charset="0"/>
              </a:rPr>
              <a:t>Improved Pedestrian Intent Prediction Accuracy</a:t>
            </a:r>
            <a:r>
              <a:rPr lang="en-IN" dirty="0">
                <a:effectLst/>
                <a:latin typeface="+mj-lt"/>
                <a:ea typeface="Calibri" panose="020F0502020204030204" pitchFamily="34" charset="0"/>
              </a:rPr>
              <a:t>: The utilization of a real-time framework with a tracking-by-detection technique and a spatio-temporal DenseNet model is expected to enhance the accuracy of predicting pedestrians' intended actions.</a:t>
            </a:r>
          </a:p>
          <a:p>
            <a:endParaRPr lang="en-IN" dirty="0">
              <a:latin typeface="+mj-lt"/>
            </a:endParaRPr>
          </a:p>
          <a:p>
            <a:r>
              <a:rPr lang="en-IN" b="1" i="1" dirty="0">
                <a:effectLst/>
                <a:latin typeface="+mj-lt"/>
                <a:ea typeface="Calibri" panose="020F0502020204030204" pitchFamily="34" charset="0"/>
              </a:rPr>
              <a:t>High-Performance Drivable Area Segmentation</a:t>
            </a:r>
            <a:r>
              <a:rPr lang="en-IN" dirty="0">
                <a:effectLst/>
                <a:latin typeface="+mj-lt"/>
                <a:ea typeface="Calibri" panose="020F0502020204030204" pitchFamily="34" charset="0"/>
              </a:rPr>
              <a:t>: The implementation of the Dense-ACSSD end-to-end CNN model for drivable area segmentation and multiple object detection is poised to deliver high </a:t>
            </a:r>
            <a:r>
              <a:rPr lang="en-IN" dirty="0" err="1">
                <a:effectLst/>
                <a:latin typeface="+mj-lt"/>
                <a:ea typeface="Calibri" panose="020F0502020204030204" pitchFamily="34" charset="0"/>
              </a:rPr>
              <a:t>mIOU</a:t>
            </a:r>
            <a:r>
              <a:rPr lang="en-IN" dirty="0">
                <a:effectLst/>
                <a:latin typeface="+mj-lt"/>
                <a:ea typeface="Calibri" panose="020F0502020204030204" pitchFamily="34" charset="0"/>
              </a:rPr>
              <a:t> for road segmentation and </a:t>
            </a:r>
            <a:r>
              <a:rPr lang="en-IN" dirty="0" err="1">
                <a:effectLst/>
                <a:latin typeface="+mj-lt"/>
                <a:ea typeface="Calibri" panose="020F0502020204030204" pitchFamily="34" charset="0"/>
              </a:rPr>
              <a:t>mAP</a:t>
            </a:r>
            <a:r>
              <a:rPr lang="en-IN" dirty="0">
                <a:effectLst/>
                <a:latin typeface="+mj-lt"/>
                <a:ea typeface="Calibri" panose="020F0502020204030204" pitchFamily="34" charset="0"/>
              </a:rPr>
              <a:t> for object detection.</a:t>
            </a:r>
          </a:p>
          <a:p>
            <a:endParaRPr lang="en-IN" dirty="0">
              <a:latin typeface="+mj-lt"/>
            </a:endParaRPr>
          </a:p>
          <a:p>
            <a:r>
              <a:rPr lang="en-IN" b="1" i="1" dirty="0">
                <a:effectLst/>
                <a:latin typeface="+mj-lt"/>
                <a:ea typeface="Calibri" panose="020F0502020204030204" pitchFamily="34" charset="0"/>
              </a:rPr>
              <a:t>Significant Advancements in Vehicle Re-Identification</a:t>
            </a:r>
            <a:r>
              <a:rPr lang="en-IN" dirty="0">
                <a:effectLst/>
                <a:latin typeface="+mj-lt"/>
                <a:ea typeface="Calibri" panose="020F0502020204030204" pitchFamily="34" charset="0"/>
              </a:rPr>
              <a:t>: The proposed Synthetic-to-Real Domain Adaptation Network (StRDAN) is expected to address the challenge of data scarcity in vehicle re-identification. </a:t>
            </a:r>
          </a:p>
          <a:p>
            <a:endParaRPr lang="en-IN" dirty="0">
              <a:latin typeface="+mj-lt"/>
            </a:endParaRPr>
          </a:p>
          <a:p>
            <a:r>
              <a:rPr lang="en-IN" b="1" i="1" dirty="0">
                <a:effectLst/>
                <a:latin typeface="+mj-lt"/>
                <a:ea typeface="Calibri" panose="020F0502020204030204" pitchFamily="34" charset="0"/>
              </a:rPr>
              <a:t>State-of-the-Art Object Tracking Accuracy</a:t>
            </a:r>
            <a:r>
              <a:rPr lang="en-IN" dirty="0">
                <a:effectLst/>
                <a:latin typeface="+mj-lt"/>
                <a:ea typeface="Calibri" panose="020F0502020204030204" pitchFamily="34" charset="0"/>
              </a:rPr>
              <a:t>: The incorporation of the Residual Attentional Siamese Network (RASNet) for high-performance object tracking anticipates achieving state-of-the-art tracking accuracy at a remarkable speed of more than 80 frames per second. </a:t>
            </a:r>
          </a:p>
          <a:p>
            <a:endParaRPr lang="en-IN" i="1" dirty="0">
              <a:latin typeface="+mj-lt"/>
            </a:endParaRPr>
          </a:p>
          <a:p>
            <a:r>
              <a:rPr lang="en-IN" b="1" i="1" dirty="0">
                <a:effectLst/>
                <a:latin typeface="+mj-lt"/>
                <a:ea typeface="Calibri" panose="020F0502020204030204" pitchFamily="34" charset="0"/>
              </a:rPr>
              <a:t>Scalability and Flexibility in Deployment</a:t>
            </a:r>
            <a:r>
              <a:rPr lang="en-IN" dirty="0">
                <a:effectLst/>
                <a:latin typeface="+mj-lt"/>
                <a:ea typeface="Calibri" panose="020F0502020204030204" pitchFamily="34" charset="0"/>
              </a:rPr>
              <a:t>: The proposed solution architecture is designed with scalability in mind, allowing for seamless integration and deployment across diverse computational environments.</a:t>
            </a:r>
            <a:endParaRPr lang="en-IN" dirty="0">
              <a:latin typeface="+mj-lt"/>
            </a:endParaRPr>
          </a:p>
        </p:txBody>
      </p:sp>
      <p:sp>
        <p:nvSpPr>
          <p:cNvPr id="7" name="TextBox 6">
            <a:extLst>
              <a:ext uri="{FF2B5EF4-FFF2-40B4-BE49-F238E27FC236}">
                <a16:creationId xmlns:a16="http://schemas.microsoft.com/office/drawing/2014/main" id="{A4F07128-B1DA-AEC9-1868-0977015D6707}"/>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7</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Anticipated Outcomes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Tree>
    <p:extLst>
      <p:ext uri="{BB962C8B-B14F-4D97-AF65-F5344CB8AC3E}">
        <p14:creationId xmlns:p14="http://schemas.microsoft.com/office/powerpoint/2010/main" val="41910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DF486-47A7-339A-C584-C89A5C08CB80}"/>
              </a:ext>
            </a:extLst>
          </p:cNvPr>
          <p:cNvSpPr>
            <a:spLocks noGrp="1"/>
          </p:cNvSpPr>
          <p:nvPr>
            <p:ph type="sldNum" idx="10"/>
          </p:nvPr>
        </p:nvSpPr>
        <p:spPr/>
        <p:txBody>
          <a:bodyPr/>
          <a:lstStyle/>
          <a:p>
            <a:pPr>
              <a:defRPr/>
            </a:pPr>
            <a:fld id="{EEC4746D-2915-46BF-985B-D22A733B7AB4}" type="slidenum">
              <a:rPr lang="en-GB" altLang="en-US" smtClean="0"/>
              <a:pPr>
                <a:defRPr/>
              </a:pPr>
              <a:t>15</a:t>
            </a:fld>
            <a:endParaRPr lang="en-US" altLang="en-US"/>
          </a:p>
        </p:txBody>
      </p:sp>
      <p:sp>
        <p:nvSpPr>
          <p:cNvPr id="5" name="TextBox 4">
            <a:extLst>
              <a:ext uri="{FF2B5EF4-FFF2-40B4-BE49-F238E27FC236}">
                <a16:creationId xmlns:a16="http://schemas.microsoft.com/office/drawing/2014/main" id="{D4109365-E3D8-A421-CF6D-61E2BFBD61CA}"/>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8.</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Plan of Work (Methodology </a:t>
            </a:r>
            <a:r>
              <a:rPr kumimoji="0" lang="en-US" altLang="en-US" sz="2800" b="0" i="0" u="none" strike="noStrike" kern="0" cap="none" spc="0" normalizeH="0" baseline="0" noProof="0" dirty="0" err="1">
                <a:ln>
                  <a:noFill/>
                </a:ln>
                <a:solidFill>
                  <a:srgbClr val="000000"/>
                </a:solidFill>
                <a:effectLst/>
                <a:uLnTx/>
                <a:uFillTx/>
                <a:latin typeface="Times New Roman"/>
                <a:ea typeface="+mn-ea"/>
                <a:cs typeface="Times New Roman"/>
                <a:sym typeface="Times New Roman"/>
              </a:rPr>
              <a:t>inc</a:t>
            </a:r>
            <a:r>
              <a:rPr lang="en-US" altLang="en-US" sz="2800" kern="0" dirty="0">
                <a:latin typeface="Times New Roman"/>
                <a:cs typeface="Times New Roman"/>
                <a:sym typeface="Times New Roman"/>
              </a:rPr>
              <a:t>l.)</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7" name="TextBox 6">
            <a:extLst>
              <a:ext uri="{FF2B5EF4-FFF2-40B4-BE49-F238E27FC236}">
                <a16:creationId xmlns:a16="http://schemas.microsoft.com/office/drawing/2014/main" id="{8DEC93B1-2203-0794-5A91-76920CC7E4E2}"/>
              </a:ext>
            </a:extLst>
          </p:cNvPr>
          <p:cNvSpPr txBox="1"/>
          <p:nvPr/>
        </p:nvSpPr>
        <p:spPr>
          <a:xfrm>
            <a:off x="827584" y="1340768"/>
            <a:ext cx="7416824" cy="5154232"/>
          </a:xfrm>
          <a:prstGeom prst="rect">
            <a:avLst/>
          </a:prstGeom>
          <a:noFill/>
        </p:spPr>
        <p:txBody>
          <a:bodyPr wrap="square">
            <a:spAutoFit/>
          </a:bodyPr>
          <a:lstStyle/>
          <a:p>
            <a:r>
              <a:rPr lang="en-IN" b="1" dirty="0">
                <a:effectLst/>
                <a:latin typeface="+mj-lt"/>
                <a:ea typeface="Calibri" panose="020F0502020204030204" pitchFamily="34" charset="0"/>
              </a:rPr>
              <a:t>Week 1-2:</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Project Setup and Environment Configuration</a:t>
            </a:r>
            <a:r>
              <a:rPr lang="en-IN" dirty="0">
                <a:effectLst/>
                <a:latin typeface="+mj-lt"/>
                <a:ea typeface="Calibri" panose="020F0502020204030204" pitchFamily="34" charset="0"/>
              </a:rPr>
              <a:t> During the first two weeks, the focus will be on setting up the project infrastructure and configuring the development environment. This includes installing the necessary software components such as TensorFlow or PyTorch for deep learning, OpenCV for image and video processing, and Python for overall system integration </a:t>
            </a:r>
          </a:p>
          <a:p>
            <a:endParaRPr lang="en-IN" dirty="0">
              <a:latin typeface="+mj-lt"/>
            </a:endParaRPr>
          </a:p>
          <a:p>
            <a:r>
              <a:rPr lang="en-IN" b="1" dirty="0">
                <a:effectLst/>
                <a:latin typeface="+mj-lt"/>
                <a:ea typeface="Calibri" panose="020F0502020204030204" pitchFamily="34" charset="0"/>
              </a:rPr>
              <a:t>Week 3-4:</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Data Collection and Preprocessing</a:t>
            </a:r>
            <a:r>
              <a:rPr lang="en-IN" dirty="0">
                <a:effectLst/>
                <a:latin typeface="+mj-lt"/>
                <a:ea typeface="Calibri" panose="020F0502020204030204" pitchFamily="34" charset="0"/>
              </a:rPr>
              <a:t> In the subsequent two weeks, data collection will commence. This involves obtaining diverse datasets from roadside surveillance cameras, traffic cameras, and autonomous vehicle cameras. </a:t>
            </a:r>
          </a:p>
          <a:p>
            <a:endParaRPr lang="en-IN" dirty="0">
              <a:latin typeface="+mj-lt"/>
              <a:ea typeface="Calibri" panose="020F0502020204030204" pitchFamily="34" charset="0"/>
            </a:endParaRPr>
          </a:p>
          <a:p>
            <a:r>
              <a:rPr lang="en-IN" b="1" dirty="0">
                <a:effectLst/>
                <a:latin typeface="+mj-lt"/>
                <a:ea typeface="Calibri" panose="020F0502020204030204" pitchFamily="34" charset="0"/>
              </a:rPr>
              <a:t>Week 5-6:</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Model Development and Training</a:t>
            </a:r>
            <a:r>
              <a:rPr lang="en-IN" dirty="0">
                <a:effectLst/>
                <a:latin typeface="+mj-lt"/>
                <a:ea typeface="Calibri" panose="020F0502020204030204" pitchFamily="34" charset="0"/>
              </a:rPr>
              <a:t> The following two weeks will be dedicated to the development and training of the computer vision models. Each module of the proposed system, including the YOLOv2 Enhanced Algorithm, Real-time Framework, Dense-ACSSD, StRDAN, and RASNet, will be implemented and trained individually. </a:t>
            </a:r>
          </a:p>
          <a:p>
            <a:endParaRPr lang="en-IN" dirty="0">
              <a:latin typeface="+mj-lt"/>
            </a:endParaRPr>
          </a:p>
          <a:p>
            <a:pPr>
              <a:lnSpc>
                <a:spcPct val="115000"/>
              </a:lnSpc>
              <a:spcAft>
                <a:spcPts val="1000"/>
              </a:spcAft>
            </a:pPr>
            <a:r>
              <a:rPr lang="en-IN" b="1" dirty="0">
                <a:effectLst/>
                <a:latin typeface="+mj-lt"/>
                <a:ea typeface="Calibri" panose="020F0502020204030204" pitchFamily="34" charset="0"/>
                <a:cs typeface="Times New Roman" panose="02020603050405020304" pitchFamily="18" charset="0"/>
              </a:rPr>
              <a:t>Week 7-8:</a:t>
            </a:r>
            <a:r>
              <a:rPr lang="en-IN" dirty="0">
                <a:effectLst/>
                <a:latin typeface="+mj-lt"/>
                <a:ea typeface="Calibri" panose="020F0502020204030204" pitchFamily="34" charset="0"/>
                <a:cs typeface="Times New Roman" panose="02020603050405020304" pitchFamily="18" charset="0"/>
              </a:rPr>
              <a:t> </a:t>
            </a:r>
            <a:r>
              <a:rPr lang="en-IN" i="1" dirty="0">
                <a:effectLst/>
                <a:latin typeface="+mj-lt"/>
                <a:ea typeface="Calibri" panose="020F0502020204030204" pitchFamily="34" charset="0"/>
                <a:cs typeface="Times New Roman" panose="02020603050405020304" pitchFamily="18" charset="0"/>
              </a:rPr>
              <a:t>System Integration and Testing</a:t>
            </a:r>
            <a:r>
              <a:rPr lang="en-IN" dirty="0">
                <a:effectLst/>
                <a:latin typeface="+mj-lt"/>
                <a:ea typeface="Calibri" panose="020F0502020204030204" pitchFamily="34" charset="0"/>
                <a:cs typeface="Times New Roman" panose="02020603050405020304" pitchFamily="18" charset="0"/>
              </a:rPr>
              <a:t> During weeks 7-8, the individual modules developed will be integrated into the overall system architecture. Compatibility and interoperability between modules will be thoroughly tested to ensure seamless functionality. This phase will also involve debugging, refining algorithms, and addressing any integration challenges that may arise. Rigorous testing will be conducted to validate the accuracy and efficiency of the entire system.</a:t>
            </a:r>
          </a:p>
          <a:p>
            <a:endParaRPr lang="en-IN" dirty="0"/>
          </a:p>
        </p:txBody>
      </p:sp>
    </p:spTree>
    <p:extLst>
      <p:ext uri="{BB962C8B-B14F-4D97-AF65-F5344CB8AC3E}">
        <p14:creationId xmlns:p14="http://schemas.microsoft.com/office/powerpoint/2010/main" val="369694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DCD373-DB5E-DB4F-34F7-B57E75A98696}"/>
              </a:ext>
            </a:extLst>
          </p:cNvPr>
          <p:cNvSpPr>
            <a:spLocks noGrp="1"/>
          </p:cNvSpPr>
          <p:nvPr>
            <p:ph type="sldNum" idx="10"/>
          </p:nvPr>
        </p:nvSpPr>
        <p:spPr/>
        <p:txBody>
          <a:bodyPr/>
          <a:lstStyle/>
          <a:p>
            <a:pPr>
              <a:defRPr/>
            </a:pPr>
            <a:fld id="{EEC4746D-2915-46BF-985B-D22A733B7AB4}" type="slidenum">
              <a:rPr lang="en-GB" altLang="en-US" smtClean="0"/>
              <a:pPr>
                <a:defRPr/>
              </a:pPr>
              <a:t>16</a:t>
            </a:fld>
            <a:endParaRPr lang="en-US" altLang="en-US"/>
          </a:p>
        </p:txBody>
      </p:sp>
      <p:sp>
        <p:nvSpPr>
          <p:cNvPr id="4" name="TextBox 3">
            <a:extLst>
              <a:ext uri="{FF2B5EF4-FFF2-40B4-BE49-F238E27FC236}">
                <a16:creationId xmlns:a16="http://schemas.microsoft.com/office/drawing/2014/main" id="{A0341594-FBCC-E68D-D0AF-1EB9A8255B77}"/>
              </a:ext>
            </a:extLst>
          </p:cNvPr>
          <p:cNvSpPr txBox="1"/>
          <p:nvPr/>
        </p:nvSpPr>
        <p:spPr>
          <a:xfrm>
            <a:off x="395536" y="692696"/>
            <a:ext cx="8626227" cy="2530821"/>
          </a:xfrm>
          <a:prstGeom prst="rect">
            <a:avLst/>
          </a:prstGeom>
          <a:noFill/>
        </p:spPr>
        <p:txBody>
          <a:bodyPr wrap="square">
            <a:spAutoFit/>
          </a:bodyPr>
          <a:lstStyle/>
          <a:p>
            <a:pPr>
              <a:lnSpc>
                <a:spcPct val="115000"/>
              </a:lnSpc>
              <a:spcAft>
                <a:spcPts val="1000"/>
              </a:spcAft>
            </a:pPr>
            <a:r>
              <a:rPr lang="en-IN" b="1" dirty="0">
                <a:effectLst/>
                <a:latin typeface="+mj-lt"/>
                <a:ea typeface="Calibri" panose="020F0502020204030204" pitchFamily="34" charset="0"/>
                <a:cs typeface="Times New Roman" panose="02020603050405020304" pitchFamily="18" charset="0"/>
              </a:rPr>
              <a:t>At End of 2 Months:</a:t>
            </a:r>
            <a:r>
              <a:rPr lang="en-IN" dirty="0">
                <a:effectLst/>
                <a:latin typeface="+mj-lt"/>
                <a:ea typeface="Calibri" panose="020F0502020204030204" pitchFamily="34" charset="0"/>
                <a:cs typeface="Times New Roman" panose="02020603050405020304" pitchFamily="18" charset="0"/>
              </a:rPr>
              <a:t> </a:t>
            </a:r>
            <a:r>
              <a:rPr lang="en-IN" i="1" dirty="0">
                <a:effectLst/>
                <a:latin typeface="+mj-lt"/>
                <a:ea typeface="Calibri" panose="020F0502020204030204" pitchFamily="34" charset="0"/>
                <a:cs typeface="Times New Roman" panose="02020603050405020304" pitchFamily="18" charset="0"/>
              </a:rPr>
              <a:t>Implementation Milestone</a:t>
            </a:r>
            <a:r>
              <a:rPr lang="en-IN" dirty="0">
                <a:effectLst/>
                <a:latin typeface="+mj-lt"/>
                <a:ea typeface="Calibri" panose="020F0502020204030204" pitchFamily="34" charset="0"/>
                <a:cs typeface="Times New Roman" panose="02020603050405020304" pitchFamily="18" charset="0"/>
              </a:rPr>
              <a:t> By the end of the second month, the goal is to have 25% of the implementation completed. This milestone includes a functional system with integrated modules for object detection, intent prediction of pedestrians, drivable area segmentation, vehicle re-identification, and high-performance object tracking. The system should be capable of processing and </a:t>
            </a:r>
            <a:r>
              <a:rPr lang="en-IN" dirty="0" err="1">
                <a:effectLst/>
                <a:latin typeface="+mj-lt"/>
                <a:ea typeface="Calibri" panose="020F0502020204030204" pitchFamily="34" charset="0"/>
                <a:cs typeface="Times New Roman" panose="02020603050405020304" pitchFamily="18" charset="0"/>
              </a:rPr>
              <a:t>analyzing</a:t>
            </a:r>
            <a:r>
              <a:rPr lang="en-IN" dirty="0">
                <a:effectLst/>
                <a:latin typeface="+mj-lt"/>
                <a:ea typeface="Calibri" panose="020F0502020204030204" pitchFamily="34" charset="0"/>
                <a:cs typeface="Times New Roman" panose="02020603050405020304" pitchFamily="18" charset="0"/>
              </a:rPr>
              <a:t> real-time video data from various sources, showcasing advancements in optimizing road traffic management.</a:t>
            </a:r>
          </a:p>
          <a:p>
            <a:pPr>
              <a:lnSpc>
                <a:spcPct val="115000"/>
              </a:lnSpc>
              <a:spcAft>
                <a:spcPts val="1000"/>
              </a:spcAft>
            </a:pPr>
            <a:r>
              <a:rPr lang="en-IN" dirty="0">
                <a:effectLst/>
                <a:latin typeface="+mj-lt"/>
                <a:ea typeface="Calibri" panose="020F0502020204030204" pitchFamily="34" charset="0"/>
                <a:cs typeface="Times New Roman" panose="02020603050405020304" pitchFamily="18" charset="0"/>
              </a:rPr>
              <a:t>This proposed plan balances the need for meticulous development with the urgency of achieving a significant implementation milestone within the specified timeframe, laying the foundation for the subsequent phases of the project.</a:t>
            </a:r>
          </a:p>
          <a:p>
            <a:pPr>
              <a:lnSpc>
                <a:spcPct val="115000"/>
              </a:lnSpc>
              <a:spcAft>
                <a:spcPts val="10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8FD2D73-A6BA-543A-11DF-92A8562F7796}"/>
              </a:ext>
            </a:extLst>
          </p:cNvPr>
          <p:cNvPicPr>
            <a:picLocks noChangeAspect="1"/>
          </p:cNvPicPr>
          <p:nvPr/>
        </p:nvPicPr>
        <p:blipFill>
          <a:blip r:embed="rId2"/>
          <a:stretch>
            <a:fillRect/>
          </a:stretch>
        </p:blipFill>
        <p:spPr>
          <a:xfrm>
            <a:off x="1367644" y="2996952"/>
            <a:ext cx="6408712" cy="3221286"/>
          </a:xfrm>
          <a:prstGeom prst="rect">
            <a:avLst/>
          </a:prstGeom>
          <a:ln>
            <a:noFill/>
          </a:ln>
          <a:effectLst>
            <a:softEdge rad="112500"/>
          </a:effectLst>
        </p:spPr>
      </p:pic>
    </p:spTree>
    <p:extLst>
      <p:ext uri="{BB962C8B-B14F-4D97-AF65-F5344CB8AC3E}">
        <p14:creationId xmlns:p14="http://schemas.microsoft.com/office/powerpoint/2010/main" val="40522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4D73CF-C417-9D2A-C837-FB5DBFD92349}"/>
              </a:ext>
            </a:extLst>
          </p:cNvPr>
          <p:cNvSpPr>
            <a:spLocks noGrp="1"/>
          </p:cNvSpPr>
          <p:nvPr>
            <p:ph type="sldNum" idx="10"/>
          </p:nvPr>
        </p:nvSpPr>
        <p:spPr/>
        <p:txBody>
          <a:bodyPr/>
          <a:lstStyle/>
          <a:p>
            <a:pPr>
              <a:defRPr/>
            </a:pPr>
            <a:fld id="{EEC4746D-2915-46BF-985B-D22A733B7AB4}" type="slidenum">
              <a:rPr lang="en-GB" altLang="en-US" smtClean="0"/>
              <a:pPr>
                <a:defRPr/>
              </a:pPr>
              <a:t>17</a:t>
            </a:fld>
            <a:endParaRPr lang="en-US" altLang="en-US"/>
          </a:p>
        </p:txBody>
      </p:sp>
      <p:sp>
        <p:nvSpPr>
          <p:cNvPr id="7" name="TextBox 6">
            <a:extLst>
              <a:ext uri="{FF2B5EF4-FFF2-40B4-BE49-F238E27FC236}">
                <a16:creationId xmlns:a16="http://schemas.microsoft.com/office/drawing/2014/main" id="{F9A24C62-E972-27BD-3178-052839675B66}"/>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800" kern="0" dirty="0">
                <a:latin typeface="Times New Roman"/>
                <a:cs typeface="Times New Roman"/>
                <a:sym typeface="Times New Roman"/>
              </a:rPr>
              <a:t>REFERENCES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9" name="TextBox 8">
            <a:extLst>
              <a:ext uri="{FF2B5EF4-FFF2-40B4-BE49-F238E27FC236}">
                <a16:creationId xmlns:a16="http://schemas.microsoft.com/office/drawing/2014/main" id="{846192BB-CFF0-386A-2506-5849FC4CE7EC}"/>
              </a:ext>
            </a:extLst>
          </p:cNvPr>
          <p:cNvSpPr txBox="1"/>
          <p:nvPr/>
        </p:nvSpPr>
        <p:spPr>
          <a:xfrm>
            <a:off x="329122" y="1143908"/>
            <a:ext cx="8485755" cy="5031827"/>
          </a:xfrm>
          <a:prstGeom prst="rect">
            <a:avLst/>
          </a:prstGeom>
          <a:noFill/>
        </p:spPr>
        <p:txBody>
          <a:bodyPr wrap="square">
            <a:spAutoFit/>
          </a:bodyPr>
          <a:lstStyle/>
          <a:p>
            <a:pPr marL="400050" lvl="0" indent="-40005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Shen, Anting. "Beaverdam: Video annotation tool for computer vision training labels." EECS Department, University of California, Berkeley, Master Thesis (2016).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Jensen, Morten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Bornø</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"A framework for automated traffic safety analysis from video using modern computer vision." Transportation Research Board Annual Meeting 2019.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Saleh, Khaled, Mohammed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Hossny</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Saeid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Nahavandi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"Real-time intent prediction of pedestrians for autonomous ground vehicles via spatio-temporal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densenet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2019 International Conference on Robotics and Automation (ICRA). IEEE,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Akhtar, Malik Javed, et al. "A Robust Framework for Object Detection in a Traffic Surveillance System." Electronics 11.21 (2022): 3425.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Cheng,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Zhiwei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"Dense-</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acssd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for end-to-end traffic scenes recognition." 2019 IEEE Intelligent Vehicles Symposium (IV). IEEE,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Yan, Ke, et al. "Exploiting multi-grain ranking constraints for precisely searching visually-similar vehicles." Proceedings of the IEEE international conference on computer vision. 2017.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Lee,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Sangrok</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Strdan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Synthetic-to-real domain adaptation network for vehicle re-identification." Proceedings of the IEEE/CVF conference on computer vision and pattern recognition workshops. 2020.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Wang,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Qiang</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"Learning attentions: residual attentional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siamese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network for high performance online visual tracking." Proceedings of the IEEE conference on computer vision and pattern recognition. 2018.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Albacar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Pol, et al. "Video Surveillance for Road Traffic Monitoring."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preprint arXiv:2105.04908 (2021).</a:t>
            </a: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Roy,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Debaditya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"Detection of collision-prone vehicle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intersections using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siamese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interaction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lstm</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transactions on intelligent transportation systems 23.4 (2020): 3137-3147.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670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3A34DA-67A2-5191-DDEA-5399C6B122C5}"/>
              </a:ext>
            </a:extLst>
          </p:cNvPr>
          <p:cNvSpPr>
            <a:spLocks noGrp="1"/>
          </p:cNvSpPr>
          <p:nvPr>
            <p:ph type="sldNum" idx="10"/>
          </p:nvPr>
        </p:nvSpPr>
        <p:spPr/>
        <p:txBody>
          <a:bodyPr/>
          <a:lstStyle/>
          <a:p>
            <a:pPr>
              <a:defRPr/>
            </a:pPr>
            <a:fld id="{EEC4746D-2915-46BF-985B-D22A733B7AB4}" type="slidenum">
              <a:rPr lang="en-GB" altLang="en-US" smtClean="0"/>
              <a:pPr>
                <a:defRPr/>
              </a:pPr>
              <a:t>18</a:t>
            </a:fld>
            <a:endParaRPr lang="en-US" altLang="en-US"/>
          </a:p>
        </p:txBody>
      </p:sp>
      <p:sp>
        <p:nvSpPr>
          <p:cNvPr id="4" name="TextBox 3">
            <a:extLst>
              <a:ext uri="{FF2B5EF4-FFF2-40B4-BE49-F238E27FC236}">
                <a16:creationId xmlns:a16="http://schemas.microsoft.com/office/drawing/2014/main" id="{649FF130-79EB-18EE-7BDB-D891B0AD1387}"/>
              </a:ext>
            </a:extLst>
          </p:cNvPr>
          <p:cNvSpPr txBox="1"/>
          <p:nvPr/>
        </p:nvSpPr>
        <p:spPr>
          <a:xfrm>
            <a:off x="61118" y="692696"/>
            <a:ext cx="9021763" cy="5600444"/>
          </a:xfrm>
          <a:prstGeom prst="rect">
            <a:avLst/>
          </a:prstGeom>
          <a:noFill/>
        </p:spPr>
        <p:txBody>
          <a:bodyPr wrap="square">
            <a:spAutoFit/>
          </a:bodyPr>
          <a:lstStyle/>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Liu, Yi, et al. "Multi-stream Siamese and faster region-based neural network for real-time object tracking." IEEE Transactions on Intelligent Transportation Systems 22.11 (2020): 7279-7292.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Choi, Chang, et al.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Sensored</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semantic annotation for traffic control based on knowledge inference in video." IEEE Sensors Journal 21.10 (2021): 11758-11768.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Leal-</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Taixé</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Laura, Cristian Canton-Ferrer, and Konrad Schindler. "Learning by tracking: Siamese CNN for robust target association." Proceedings of the IEEE conference on computer vision and pattern recognition workshops. 2016.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Wei,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Yuxiao</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Yawen Hua, and Wei Xiang. "Research on Specific Long-term Single Object Tracking Algorithms in the Context of Traffic." Procedia Computer Science 214 (2022): 304-311.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Groh, Florian, Dominik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Schörkhuber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Margrit</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Gelautz</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 tool for semi-automatic ground truth annotation of traffic videos." Electronic Imaging 2020.16 (2020): 200-1.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Robles-Serrano, Sergio, German Sanchez-Torres, and John Branch-Bedoya. "Automatic detection of traffic accidents from video using deep learning techniques." Computers 10.11 (2021): 148.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Umair, Muhammad, et al. "Efficient video-based vehicle queue length estimation using computer vision and deep learning for an urban traffic scenario." Processes 9.10 (2021): 1786.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Šegvić</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 et al. "A computer vision assisted geoinformation inventory for traffic infrastructure." 13th international IEEE conference on intelligent transportation systems. IEEE, 2010.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Siogkas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George,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Evangelos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Skodras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Evangelos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Dermatas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"Traffic lights detection in adverse conditions using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color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symmetry and spatiotemporal information." International Conference on Computer Vision Theory and Applications. Vol. 2. SCITEPRESS, 2012.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Yuan, Yuan,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Zhitong</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Xiong, and Qi Wang. "An incremental framework for video-based traffic sign detection, tracking, and recognition." IEEE Transactions on Intelligent Transportation Systems 18.7 (2016): 1918-1929.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Luo,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Hengliang</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et al. "Traffic sign recognition using a multi-task convolutional neural network." IEEE Transactions on Intelligent Transportation Systems 19.4 (2017): 1100-1111.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Franklin, Ruben J. "Traffic signal violation detection using artificial intelligence and deep learning." 2020 5th international conference on communication and electronics systems (ICCES). IEEE,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Yu, Fisher, et al. "Bdd100k: A diverse driving video database with scalable annotation tooling."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preprint arXiv:1805.04687 2.5 (2018): 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8253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7E549F-CBDF-D5A7-1E37-C757FA03FE77}"/>
              </a:ext>
            </a:extLst>
          </p:cNvPr>
          <p:cNvSpPr>
            <a:spLocks noGrp="1"/>
          </p:cNvSpPr>
          <p:nvPr>
            <p:ph type="sldNum" idx="10"/>
          </p:nvPr>
        </p:nvSpPr>
        <p:spPr/>
        <p:txBody>
          <a:bodyPr/>
          <a:lstStyle/>
          <a:p>
            <a:pPr>
              <a:defRPr/>
            </a:pPr>
            <a:fld id="{EEC4746D-2915-46BF-985B-D22A733B7AB4}" type="slidenum">
              <a:rPr lang="en-GB" altLang="en-US" smtClean="0"/>
              <a:pPr>
                <a:defRPr/>
              </a:pPr>
              <a:t>19</a:t>
            </a:fld>
            <a:endParaRPr lang="en-US" altLang="en-US"/>
          </a:p>
        </p:txBody>
      </p:sp>
      <p:sp>
        <p:nvSpPr>
          <p:cNvPr id="4" name="TextBox 3">
            <a:extLst>
              <a:ext uri="{FF2B5EF4-FFF2-40B4-BE49-F238E27FC236}">
                <a16:creationId xmlns:a16="http://schemas.microsoft.com/office/drawing/2014/main" id="{C9FD71B1-7B81-A953-6230-24608E30C1C7}"/>
              </a:ext>
            </a:extLst>
          </p:cNvPr>
          <p:cNvSpPr txBox="1"/>
          <p:nvPr/>
        </p:nvSpPr>
        <p:spPr>
          <a:xfrm>
            <a:off x="251520" y="836712"/>
            <a:ext cx="7788920" cy="1315425"/>
          </a:xfrm>
          <a:prstGeom prst="rect">
            <a:avLst/>
          </a:prstGeom>
          <a:noFill/>
        </p:spPr>
        <p:txBody>
          <a:bodyPr wrap="square">
            <a:spAutoFit/>
          </a:bodyPr>
          <a:lstStyle/>
          <a:p>
            <a:pPr marL="342900" lvl="0" indent="-342900">
              <a:lnSpc>
                <a:spcPct val="115000"/>
              </a:lnSpc>
              <a:buFont typeface="+mj-lt"/>
              <a:buAutoNum type="romanLcPeriod" startAt="11"/>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Hua, Shuai, Manika Kapoor, and David C.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Anastasiu</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"Vehicle tracking and speed estimation from traffic videos." Proceedings of the IEEE Conference on Computer Vision and Pattern Recognition Workshops. 2018.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LcPeriod" startAt="11"/>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Màrmol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Elena, and Xavier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Sevillano</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QuickSpot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 video analytics solution for on-street vacant parking spot detection." Multimedia Tools and Applications 75 (2016): 17711-17743.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792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hape 111">
            <a:extLst>
              <a:ext uri="{FF2B5EF4-FFF2-40B4-BE49-F238E27FC236}">
                <a16:creationId xmlns:a16="http://schemas.microsoft.com/office/drawing/2014/main" id="{AAE81F9E-F3B6-4716-A6EF-32A61939406D}"/>
              </a:ext>
            </a:extLst>
          </p:cNvPr>
          <p:cNvSpPr txBox="1">
            <a:spLocks noGrp="1"/>
          </p:cNvSpPr>
          <p:nvPr>
            <p:ph type="ctrTitle"/>
          </p:nvPr>
        </p:nvSpPr>
        <p:spPr>
          <a:xfrm>
            <a:off x="179512" y="1916640"/>
            <a:ext cx="2473028" cy="1008496"/>
          </a:xfrm>
        </p:spPr>
        <p:txBody>
          <a:bodyPr/>
          <a:lstStyle/>
          <a:p>
            <a:pPr algn="l" eaLnBrk="1" hangingPunct="1">
              <a:spcBef>
                <a:spcPct val="0"/>
              </a:spcBef>
              <a:spcAft>
                <a:spcPct val="0"/>
              </a:spcAft>
              <a:buFont typeface="Archivo Narrow" charset="0"/>
              <a:buNone/>
            </a:pPr>
            <a:r>
              <a:rPr lang="en-IN" altLang="en-US" sz="2800" b="1" dirty="0">
                <a:cs typeface="Archivo Narrow" charset="0"/>
                <a:sym typeface="Archivo Narrow" charset="0"/>
              </a:rPr>
              <a:t>AGENDA</a:t>
            </a:r>
            <a:br>
              <a:rPr lang="en-IN" altLang="en-US" sz="2800" b="1" dirty="0">
                <a:cs typeface="Archivo Narrow" charset="0"/>
                <a:sym typeface="Archivo Narrow" charset="0"/>
              </a:rPr>
            </a:br>
            <a:r>
              <a:rPr lang="en-IN" altLang="en-US" sz="2800" b="1" dirty="0">
                <a:cs typeface="Archivo Narrow" charset="0"/>
                <a:sym typeface="Archivo Narrow" charset="0"/>
              </a:rPr>
              <a:t> </a:t>
            </a:r>
            <a:r>
              <a:rPr lang="en-US" altLang="en-US" b="1" dirty="0">
                <a:cs typeface="Archivo Narrow" charset="0"/>
                <a:sym typeface="Archivo Narrow" charset="0"/>
              </a:rPr>
              <a:t> </a:t>
            </a:r>
          </a:p>
        </p:txBody>
      </p:sp>
      <p:sp>
        <p:nvSpPr>
          <p:cNvPr id="112" name="Shape 112">
            <a:extLst>
              <a:ext uri="{FF2B5EF4-FFF2-40B4-BE49-F238E27FC236}">
                <a16:creationId xmlns:a16="http://schemas.microsoft.com/office/drawing/2014/main" id="{7B4673C7-AAAE-4C7F-9D8B-81DA3B075405}"/>
              </a:ext>
            </a:extLst>
          </p:cNvPr>
          <p:cNvSpPr txBox="1">
            <a:spLocks noGrp="1"/>
          </p:cNvSpPr>
          <p:nvPr>
            <p:ph type="subTitle" idx="1"/>
          </p:nvPr>
        </p:nvSpPr>
        <p:spPr>
          <a:xfrm>
            <a:off x="395536" y="2420888"/>
            <a:ext cx="7128792" cy="2737687"/>
          </a:xfrm>
        </p:spPr>
        <p:txBody>
          <a:bodyPr>
            <a:noAutofit/>
          </a:bodyPr>
          <a:lstStyle/>
          <a:p>
            <a:pPr algn="l" eaLnBrk="1" fontAlgn="auto" hangingPunct="1">
              <a:buSzPct val="100000"/>
              <a:buFont typeface="Arial" pitchFamily="34" charset="0"/>
              <a:buChar char="•"/>
              <a:defRPr/>
            </a:pPr>
            <a:r>
              <a:rPr lang="en-US" altLang="en-US" sz="2400" dirty="0">
                <a:sym typeface="Times New Roman"/>
              </a:rPr>
              <a:t>Introduction</a:t>
            </a:r>
          </a:p>
          <a:p>
            <a:pPr algn="l" eaLnBrk="1" fontAlgn="auto" hangingPunct="1">
              <a:buSzPct val="100000"/>
              <a:buFont typeface="Arial" pitchFamily="34" charset="0"/>
              <a:buChar char="•"/>
              <a:defRPr/>
            </a:pPr>
            <a:r>
              <a:rPr lang="en-US" altLang="en-US" sz="2400" dirty="0">
                <a:sym typeface="Times New Roman"/>
              </a:rPr>
              <a:t>Alignment with SDG Goals </a:t>
            </a:r>
          </a:p>
          <a:p>
            <a:pPr algn="l" eaLnBrk="1" fontAlgn="auto" hangingPunct="1">
              <a:buSzPct val="100000"/>
              <a:buFont typeface="Arial" pitchFamily="34" charset="0"/>
              <a:buChar char="•"/>
              <a:defRPr/>
            </a:pPr>
            <a:r>
              <a:rPr lang="en-US" altLang="en-US" sz="2400" dirty="0">
                <a:sym typeface="Times New Roman"/>
              </a:rPr>
              <a:t>Existing Systems</a:t>
            </a:r>
          </a:p>
          <a:p>
            <a:pPr algn="l" eaLnBrk="1" fontAlgn="auto" hangingPunct="1">
              <a:buSzPct val="100000"/>
              <a:buFont typeface="Arial" pitchFamily="34" charset="0"/>
              <a:buChar char="•"/>
              <a:defRPr/>
            </a:pPr>
            <a:r>
              <a:rPr lang="en-US" altLang="en-US" sz="2400" dirty="0">
                <a:sym typeface="Times New Roman"/>
              </a:rPr>
              <a:t>Proposed System </a:t>
            </a:r>
          </a:p>
          <a:p>
            <a:pPr algn="l" eaLnBrk="1" fontAlgn="auto" hangingPunct="1">
              <a:buSzPct val="100000"/>
              <a:buFont typeface="Arial" pitchFamily="34" charset="0"/>
              <a:buChar char="•"/>
              <a:defRPr/>
            </a:pPr>
            <a:r>
              <a:rPr lang="en-US" altLang="en-US" sz="2400" dirty="0">
                <a:sym typeface="Times New Roman"/>
              </a:rPr>
              <a:t>Feasibility Analysis</a:t>
            </a:r>
          </a:p>
          <a:p>
            <a:pPr algn="l" eaLnBrk="1" fontAlgn="auto" hangingPunct="1">
              <a:buSzPct val="100000"/>
              <a:buFont typeface="Arial" pitchFamily="34" charset="0"/>
              <a:buChar char="•"/>
              <a:defRPr/>
            </a:pPr>
            <a:r>
              <a:rPr lang="en-US" altLang="en-US" sz="2400" dirty="0">
                <a:sym typeface="Times New Roman"/>
              </a:rPr>
              <a:t>Benefits of Proposed </a:t>
            </a:r>
            <a:r>
              <a:rPr lang="en-IN" sz="2400" dirty="0"/>
              <a:t>System</a:t>
            </a:r>
            <a:endParaRPr lang="en-US" altLang="en-US" sz="2400" dirty="0">
              <a:sym typeface="Times New Roman"/>
            </a:endParaRPr>
          </a:p>
          <a:p>
            <a:pPr algn="l" eaLnBrk="1" fontAlgn="auto" hangingPunct="1">
              <a:buSzPct val="100000"/>
              <a:buFont typeface="Arial" pitchFamily="34" charset="0"/>
              <a:buChar char="•"/>
              <a:defRPr/>
            </a:pPr>
            <a:r>
              <a:rPr lang="en-US" altLang="en-US" sz="2400" dirty="0">
                <a:sym typeface="Times New Roman"/>
              </a:rPr>
              <a:t>Plan of Work </a:t>
            </a:r>
          </a:p>
          <a:p>
            <a:pPr algn="l" eaLnBrk="1" fontAlgn="auto" hangingPunct="1">
              <a:buSzPct val="100000"/>
              <a:buFont typeface="Arial" pitchFamily="34" charset="0"/>
              <a:buChar char="•"/>
              <a:defRPr/>
            </a:pPr>
            <a:r>
              <a:rPr lang="en-US" sz="2400" dirty="0">
                <a:ea typeface="DejaVu Sans" charset="0"/>
                <a:sym typeface="Times New Roman"/>
              </a:rPr>
              <a:t>References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 calcmode="lin" valueType="num">
                                      <p:cBhvr>
                                        <p:cTn id="7" dur="500" fill="hold"/>
                                        <p:tgtEl>
                                          <p:spTgt spid="1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 calcmode="lin" valueType="num">
                                      <p:cBhvr>
                                        <p:cTn id="14"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1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2">
                                            <p:txEl>
                                              <p:pRg st="2" end="2"/>
                                            </p:txEl>
                                          </p:spTgt>
                                        </p:tgtEl>
                                        <p:attrNameLst>
                                          <p:attrName>style.visibility</p:attrName>
                                        </p:attrNameLst>
                                      </p:cBhvr>
                                      <p:to>
                                        <p:strVal val="visible"/>
                                      </p:to>
                                    </p:set>
                                    <p:anim calcmode="lin" valueType="num">
                                      <p:cBhvr>
                                        <p:cTn id="21" dur="500" fill="hold"/>
                                        <p:tgtEl>
                                          <p:spTgt spid="11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1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2">
                                            <p:txEl>
                                              <p:pRg st="3" end="3"/>
                                            </p:txEl>
                                          </p:spTgt>
                                        </p:tgtEl>
                                        <p:attrNameLst>
                                          <p:attrName>style.visibility</p:attrName>
                                        </p:attrNameLst>
                                      </p:cBhvr>
                                      <p:to>
                                        <p:strVal val="visible"/>
                                      </p:to>
                                    </p:set>
                                    <p:anim calcmode="lin" valueType="num">
                                      <p:cBhvr>
                                        <p:cTn id="28" dur="500" fill="hold"/>
                                        <p:tgtEl>
                                          <p:spTgt spid="112">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12">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1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2">
                                            <p:txEl>
                                              <p:pRg st="4" end="4"/>
                                            </p:txEl>
                                          </p:spTgt>
                                        </p:tgtEl>
                                        <p:attrNameLst>
                                          <p:attrName>style.visibility</p:attrName>
                                        </p:attrNameLst>
                                      </p:cBhvr>
                                      <p:to>
                                        <p:strVal val="visible"/>
                                      </p:to>
                                    </p:set>
                                    <p:anim calcmode="lin" valueType="num">
                                      <p:cBhvr>
                                        <p:cTn id="35" dur="500" fill="hold"/>
                                        <p:tgtEl>
                                          <p:spTgt spid="112">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12">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1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2">
                                            <p:txEl>
                                              <p:pRg st="5" end="5"/>
                                            </p:txEl>
                                          </p:spTgt>
                                        </p:tgtEl>
                                        <p:attrNameLst>
                                          <p:attrName>style.visibility</p:attrName>
                                        </p:attrNameLst>
                                      </p:cBhvr>
                                      <p:to>
                                        <p:strVal val="visible"/>
                                      </p:to>
                                    </p:set>
                                    <p:anim calcmode="lin" valueType="num">
                                      <p:cBhvr>
                                        <p:cTn id="42" dur="500" fill="hold"/>
                                        <p:tgtEl>
                                          <p:spTgt spid="112">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12">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1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2">
                                            <p:txEl>
                                              <p:pRg st="6" end="6"/>
                                            </p:txEl>
                                          </p:spTgt>
                                        </p:tgtEl>
                                        <p:attrNameLst>
                                          <p:attrName>style.visibility</p:attrName>
                                        </p:attrNameLst>
                                      </p:cBhvr>
                                      <p:to>
                                        <p:strVal val="visible"/>
                                      </p:to>
                                    </p:set>
                                    <p:anim calcmode="lin" valueType="num">
                                      <p:cBhvr>
                                        <p:cTn id="49" dur="500" fill="hold"/>
                                        <p:tgtEl>
                                          <p:spTgt spid="112">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12">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12">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2">
                                            <p:txEl>
                                              <p:pRg st="7" end="7"/>
                                            </p:txEl>
                                          </p:spTgt>
                                        </p:tgtEl>
                                        <p:attrNameLst>
                                          <p:attrName>style.visibility</p:attrName>
                                        </p:attrNameLst>
                                      </p:cBhvr>
                                      <p:to>
                                        <p:strVal val="visible"/>
                                      </p:to>
                                    </p:set>
                                    <p:anim calcmode="lin" valueType="num">
                                      <p:cBhvr>
                                        <p:cTn id="56" dur="500" fill="hold"/>
                                        <p:tgtEl>
                                          <p:spTgt spid="112">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112">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1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34343-BE86-249E-817A-F40467A6360C}"/>
              </a:ext>
            </a:extLst>
          </p:cNvPr>
          <p:cNvSpPr>
            <a:spLocks noGrp="1"/>
          </p:cNvSpPr>
          <p:nvPr>
            <p:ph type="sldNum" idx="10"/>
          </p:nvPr>
        </p:nvSpPr>
        <p:spPr/>
        <p:txBody>
          <a:bodyPr/>
          <a:lstStyle/>
          <a:p>
            <a:pPr>
              <a:defRPr/>
            </a:pPr>
            <a:fld id="{EEC4746D-2915-46BF-985B-D22A733B7AB4}" type="slidenum">
              <a:rPr lang="en-GB" altLang="en-US" smtClean="0"/>
              <a:pPr>
                <a:defRPr/>
              </a:pPr>
              <a:t>20</a:t>
            </a:fld>
            <a:endParaRPr lang="en-US" altLang="en-US"/>
          </a:p>
        </p:txBody>
      </p:sp>
      <p:pic>
        <p:nvPicPr>
          <p:cNvPr id="4" name="Picture 3">
            <a:extLst>
              <a:ext uri="{FF2B5EF4-FFF2-40B4-BE49-F238E27FC236}">
                <a16:creationId xmlns:a16="http://schemas.microsoft.com/office/drawing/2014/main" id="{5BF05EEC-CC09-2D8D-675C-2D07F4EFE611}"/>
              </a:ext>
            </a:extLst>
          </p:cNvPr>
          <p:cNvPicPr>
            <a:picLocks noChangeAspect="1"/>
          </p:cNvPicPr>
          <p:nvPr/>
        </p:nvPicPr>
        <p:blipFill>
          <a:blip r:embed="rId2"/>
          <a:stretch>
            <a:fillRect/>
          </a:stretch>
        </p:blipFill>
        <p:spPr>
          <a:xfrm>
            <a:off x="285750" y="692696"/>
            <a:ext cx="8572500" cy="5525542"/>
          </a:xfrm>
          <a:prstGeom prst="rect">
            <a:avLst/>
          </a:prstGeom>
        </p:spPr>
      </p:pic>
    </p:spTree>
    <p:extLst>
      <p:ext uri="{BB962C8B-B14F-4D97-AF65-F5344CB8AC3E}">
        <p14:creationId xmlns:p14="http://schemas.microsoft.com/office/powerpoint/2010/main" val="362373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1E0879D-7E21-4A23-9A8B-B479DC80AC32}"/>
              </a:ext>
            </a:extLst>
          </p:cNvPr>
          <p:cNvSpPr txBox="1">
            <a:spLocks noGrp="1"/>
          </p:cNvSpPr>
          <p:nvPr>
            <p:ph type="title"/>
          </p:nvPr>
        </p:nvSpPr>
        <p:spPr>
          <a:xfrm>
            <a:off x="311150" y="593725"/>
            <a:ext cx="8521700" cy="763588"/>
          </a:xfrm>
        </p:spPr>
        <p:txBody>
          <a:bodyPr/>
          <a:lstStyle/>
          <a:p>
            <a:pPr algn="ctr" eaLnBrk="1" hangingPunct="1">
              <a:spcBef>
                <a:spcPct val="0"/>
              </a:spcBef>
              <a:spcAft>
                <a:spcPct val="0"/>
              </a:spcAft>
            </a:pPr>
            <a:r>
              <a:rPr lang="en-IN" altLang="en-US" sz="2800" b="1" dirty="0">
                <a:cs typeface="Archivo Narrow" charset="0"/>
                <a:sym typeface="Archivo Narrow" charset="0"/>
              </a:rPr>
              <a:t>1.</a:t>
            </a:r>
            <a:r>
              <a:rPr lang="en-US" altLang="en-US" sz="2800" dirty="0">
                <a:latin typeface="Times New Roman"/>
                <a:cs typeface="Times New Roman"/>
                <a:sym typeface="Times New Roman"/>
              </a:rPr>
              <a:t> Introduction</a:t>
            </a:r>
            <a:endParaRPr lang="en-IN" altLang="en-US" sz="2800" b="1" dirty="0">
              <a:cs typeface="Archivo Narrow" charset="0"/>
              <a:sym typeface="Archivo Narrow" charset="0"/>
            </a:endParaRPr>
          </a:p>
        </p:txBody>
      </p:sp>
      <p:sp>
        <p:nvSpPr>
          <p:cNvPr id="43011" name="Text Placeholder 2">
            <a:extLst>
              <a:ext uri="{FF2B5EF4-FFF2-40B4-BE49-F238E27FC236}">
                <a16:creationId xmlns:a16="http://schemas.microsoft.com/office/drawing/2014/main" id="{3AD6D7C1-B9E5-44A7-B0FF-E89714B35297}"/>
              </a:ext>
            </a:extLst>
          </p:cNvPr>
          <p:cNvSpPr txBox="1">
            <a:spLocks noGrp="1"/>
          </p:cNvSpPr>
          <p:nvPr>
            <p:ph type="body" idx="1"/>
          </p:nvPr>
        </p:nvSpPr>
        <p:spPr>
          <a:xfrm>
            <a:off x="311150" y="1536700"/>
            <a:ext cx="8521700" cy="4554538"/>
          </a:xfrm>
        </p:spPr>
        <p:txBody>
          <a:bodyPr/>
          <a:lstStyle/>
          <a:p>
            <a:pPr marL="88900" indent="0" algn="just" eaLnBrk="1" hangingPunct="1">
              <a:lnSpc>
                <a:spcPct val="150000"/>
              </a:lnSpc>
              <a:spcBef>
                <a:spcPct val="0"/>
              </a:spcBef>
              <a:spcAft>
                <a:spcPct val="0"/>
              </a:spcAft>
              <a:buFont typeface="Arial" panose="020B0604020202020204" pitchFamily="34" charset="0"/>
              <a:buNone/>
            </a:pPr>
            <a:endParaRPr lang="en-US"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US" altLang="en-US" sz="2200" dirty="0">
              <a:cs typeface="Archivo Narrow" charset="0"/>
              <a:sym typeface="Archivo Narrow" charset="0"/>
            </a:endParaRPr>
          </a:p>
        </p:txBody>
      </p:sp>
      <p:pic>
        <p:nvPicPr>
          <p:cNvPr id="13" name="Picture 12">
            <a:extLst>
              <a:ext uri="{FF2B5EF4-FFF2-40B4-BE49-F238E27FC236}">
                <a16:creationId xmlns:a16="http://schemas.microsoft.com/office/drawing/2014/main" id="{BFB7B38C-B6F2-0C51-1BBE-4385A2A4C0A0}"/>
              </a:ext>
            </a:extLst>
          </p:cNvPr>
          <p:cNvPicPr>
            <a:picLocks noChangeAspect="1"/>
          </p:cNvPicPr>
          <p:nvPr/>
        </p:nvPicPr>
        <p:blipFill>
          <a:blip r:embed="rId2"/>
          <a:stretch>
            <a:fillRect/>
          </a:stretch>
        </p:blipFill>
        <p:spPr>
          <a:xfrm>
            <a:off x="2267744" y="1196752"/>
            <a:ext cx="4931331" cy="3082082"/>
          </a:xfrm>
          <a:prstGeom prst="rect">
            <a:avLst/>
          </a:prstGeom>
        </p:spPr>
      </p:pic>
      <p:sp>
        <p:nvSpPr>
          <p:cNvPr id="14" name="TextBox 13">
            <a:extLst>
              <a:ext uri="{FF2B5EF4-FFF2-40B4-BE49-F238E27FC236}">
                <a16:creationId xmlns:a16="http://schemas.microsoft.com/office/drawing/2014/main" id="{58C6EF25-BB31-771F-2488-B2C445445C86}"/>
              </a:ext>
            </a:extLst>
          </p:cNvPr>
          <p:cNvSpPr txBox="1"/>
          <p:nvPr/>
        </p:nvSpPr>
        <p:spPr>
          <a:xfrm>
            <a:off x="467928" y="4448393"/>
            <a:ext cx="8310865" cy="1815882"/>
          </a:xfrm>
          <a:prstGeom prst="rect">
            <a:avLst/>
          </a:prstGeom>
          <a:noFill/>
        </p:spPr>
        <p:txBody>
          <a:bodyPr wrap="none" rtlCol="0">
            <a:spAutoFit/>
          </a:bodyPr>
          <a:lstStyle/>
          <a:p>
            <a:r>
              <a:rPr lang="en-US" b="1" i="1" dirty="0">
                <a:latin typeface="+mj-lt"/>
              </a:rPr>
              <a:t>Project Idea </a:t>
            </a:r>
            <a:r>
              <a:rPr lang="en-US" dirty="0">
                <a:latin typeface="+mj-lt"/>
              </a:rPr>
              <a:t>: Use Computer Vision to automate video annotation of live traffic movement.</a:t>
            </a:r>
          </a:p>
          <a:p>
            <a:endParaRPr lang="en-US" dirty="0">
              <a:latin typeface="+mj-lt"/>
            </a:endParaRPr>
          </a:p>
          <a:p>
            <a:r>
              <a:rPr lang="en-US" b="1" i="1" dirty="0">
                <a:latin typeface="+mj-lt"/>
              </a:rPr>
              <a:t>Tasks involved </a:t>
            </a:r>
            <a:r>
              <a:rPr lang="en-US" dirty="0">
                <a:latin typeface="+mj-lt"/>
              </a:rPr>
              <a:t>: Object Detection, Intent Prediction, Road Segmentation, Accident Detection, Vehicle </a:t>
            </a:r>
          </a:p>
          <a:p>
            <a:r>
              <a:rPr lang="en-US" dirty="0">
                <a:latin typeface="+mj-lt"/>
              </a:rPr>
              <a:t>	          Queue Length Estimation, Vehicle Speed Detection, Traffic Light Detection, Traffic</a:t>
            </a:r>
          </a:p>
          <a:p>
            <a:r>
              <a:rPr lang="en-US" dirty="0">
                <a:latin typeface="+mj-lt"/>
              </a:rPr>
              <a:t>	          Sign Detection, Parking Spot Identification, General Surveillance.</a:t>
            </a:r>
          </a:p>
          <a:p>
            <a:endParaRPr lang="en-US" dirty="0">
              <a:latin typeface="+mj-lt"/>
            </a:endParaRPr>
          </a:p>
          <a:p>
            <a:r>
              <a:rPr lang="en-US" b="1" i="1" dirty="0">
                <a:latin typeface="+mj-lt"/>
              </a:rPr>
              <a:t>Goal</a:t>
            </a:r>
            <a:r>
              <a:rPr lang="en-US" dirty="0">
                <a:latin typeface="+mj-lt"/>
              </a:rPr>
              <a:t> : Building a comprehensive system for smart city traffic management.</a:t>
            </a:r>
          </a:p>
          <a:p>
            <a:r>
              <a:rPr lang="en-US" dirty="0"/>
              <a:t>  </a:t>
            </a:r>
            <a:endParaRPr lang="en-IN" dirty="0"/>
          </a:p>
        </p:txBody>
      </p:sp>
      <p:sp>
        <p:nvSpPr>
          <p:cNvPr id="15" name="Slide Number Placeholder 14">
            <a:extLst>
              <a:ext uri="{FF2B5EF4-FFF2-40B4-BE49-F238E27FC236}">
                <a16:creationId xmlns:a16="http://schemas.microsoft.com/office/drawing/2014/main" id="{8A096ED9-EA32-4EA7-8451-48A4B063DCA3}"/>
              </a:ext>
            </a:extLst>
          </p:cNvPr>
          <p:cNvSpPr>
            <a:spLocks noGrp="1"/>
          </p:cNvSpPr>
          <p:nvPr>
            <p:ph type="sldNum" idx="10"/>
          </p:nvPr>
        </p:nvSpPr>
        <p:spPr/>
        <p:txBody>
          <a:bodyPr/>
          <a:lstStyle/>
          <a:p>
            <a:pPr>
              <a:defRPr/>
            </a:pPr>
            <a:fld id="{9D2B33C2-A734-4AB5-AC6D-A69A02FE3E9B}" type="slidenum">
              <a:rPr lang="en-GB" altLang="en-US" smtClean="0"/>
              <a:pPr>
                <a:defRPr/>
              </a:pPr>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51499-6438-6923-44F1-1DB3D888BAB2}"/>
              </a:ext>
            </a:extLst>
          </p:cNvPr>
          <p:cNvSpPr>
            <a:spLocks noGrp="1"/>
          </p:cNvSpPr>
          <p:nvPr>
            <p:ph type="sldNum" idx="10"/>
          </p:nvPr>
        </p:nvSpPr>
        <p:spPr/>
        <p:txBody>
          <a:bodyPr/>
          <a:lstStyle/>
          <a:p>
            <a:pPr>
              <a:defRPr/>
            </a:pPr>
            <a:fld id="{EEC4746D-2915-46BF-985B-D22A733B7AB4}" type="slidenum">
              <a:rPr lang="en-GB" altLang="en-US" smtClean="0"/>
              <a:pPr>
                <a:defRPr/>
              </a:pPr>
              <a:t>4</a:t>
            </a:fld>
            <a:endParaRPr lang="en-US" altLang="en-US"/>
          </a:p>
        </p:txBody>
      </p:sp>
      <p:sp>
        <p:nvSpPr>
          <p:cNvPr id="3" name="TextBox 2">
            <a:extLst>
              <a:ext uri="{FF2B5EF4-FFF2-40B4-BE49-F238E27FC236}">
                <a16:creationId xmlns:a16="http://schemas.microsoft.com/office/drawing/2014/main" id="{76DECE7E-2BFD-F152-4C01-5A4F82F1A941}"/>
              </a:ext>
            </a:extLst>
          </p:cNvPr>
          <p:cNvSpPr txBox="1"/>
          <p:nvPr/>
        </p:nvSpPr>
        <p:spPr>
          <a:xfrm>
            <a:off x="145709" y="932472"/>
            <a:ext cx="8891793" cy="4401205"/>
          </a:xfrm>
          <a:prstGeom prst="rect">
            <a:avLst/>
          </a:prstGeom>
          <a:noFill/>
        </p:spPr>
        <p:txBody>
          <a:bodyPr wrap="none" rtlCol="0">
            <a:spAutoFit/>
          </a:bodyPr>
          <a:lstStyle/>
          <a:p>
            <a:r>
              <a:rPr lang="en-IN" b="1" i="1" dirty="0"/>
              <a:t>Requirement Analysis </a:t>
            </a:r>
            <a:r>
              <a:rPr lang="en-US" dirty="0"/>
              <a:t>:  Road traffic management is a pivotal element in shaping smart and </a:t>
            </a:r>
          </a:p>
          <a:p>
            <a:r>
              <a:rPr lang="en-US" dirty="0"/>
              <a:t>		     sustainable cities. The need for such a system is there in the market </a:t>
            </a:r>
          </a:p>
          <a:p>
            <a:r>
              <a:rPr lang="en-US" dirty="0"/>
              <a:t>		     if can be developed under a fixed budget and if it can be operated at an affordable </a:t>
            </a:r>
          </a:p>
          <a:p>
            <a:r>
              <a:rPr lang="en-US" dirty="0"/>
              <a:t>		     cost. The system needs to be “feasible” in one word.</a:t>
            </a:r>
          </a:p>
          <a:p>
            <a:endParaRPr lang="en-US" dirty="0"/>
          </a:p>
          <a:p>
            <a:r>
              <a:rPr lang="en-US" b="1" i="1" dirty="0"/>
              <a:t>Viability</a:t>
            </a:r>
            <a:r>
              <a:rPr lang="en-US" dirty="0"/>
              <a:t> : The proposed methodology (to be discussed) is practical considering the Deep Learning</a:t>
            </a:r>
          </a:p>
          <a:p>
            <a:r>
              <a:rPr lang="en-US" dirty="0"/>
              <a:t>                 models we incorporate. Most of the models are fast and hence time saving and computationally</a:t>
            </a:r>
          </a:p>
          <a:p>
            <a:r>
              <a:rPr lang="en-US" dirty="0"/>
              <a:t>                 efficient. Also going by our timeline of completion of the project, it is even paced.</a:t>
            </a:r>
          </a:p>
          <a:p>
            <a:endParaRPr lang="en-US" dirty="0"/>
          </a:p>
          <a:p>
            <a:r>
              <a:rPr lang="en-US" b="1" i="1" dirty="0"/>
              <a:t>Novelty</a:t>
            </a:r>
            <a:r>
              <a:rPr lang="en-US" dirty="0"/>
              <a:t> : At the heart of our research lies a commitment to originality and innovation. The proposed </a:t>
            </a:r>
          </a:p>
          <a:p>
            <a:r>
              <a:rPr lang="en-US" dirty="0"/>
              <a:t>                project seeks to bridge existing gaps in the field of traffic management through the application </a:t>
            </a:r>
          </a:p>
          <a:p>
            <a:r>
              <a:rPr lang="en-US" dirty="0"/>
              <a:t>                of advanced computer vision techniques. The uniqueness in our approach promises to set </a:t>
            </a:r>
          </a:p>
          <a:p>
            <a:r>
              <a:rPr lang="en-US" dirty="0"/>
              <a:t>                standards.</a:t>
            </a:r>
          </a:p>
          <a:p>
            <a:endParaRPr lang="en-US" dirty="0"/>
          </a:p>
          <a:p>
            <a:r>
              <a:rPr lang="en-US" b="1" i="1" dirty="0"/>
              <a:t>Relevance</a:t>
            </a:r>
            <a:r>
              <a:rPr lang="en-US" dirty="0"/>
              <a:t> : As cities worldwide strive to become smarter and more sustainable, effective traffic management </a:t>
            </a:r>
          </a:p>
          <a:p>
            <a:r>
              <a:rPr lang="en-US" dirty="0"/>
              <a:t>	  emerges as a linchpin in achieving these goals. Our research aims to be a catalyst for positive </a:t>
            </a:r>
          </a:p>
          <a:p>
            <a:r>
              <a:rPr lang="en-US" dirty="0"/>
              <a:t>	  change, aligning with the evolving landscape of smart city development.</a:t>
            </a:r>
          </a:p>
          <a:p>
            <a:endParaRPr lang="en-US" dirty="0"/>
          </a:p>
          <a:p>
            <a:endParaRPr lang="en-US" dirty="0"/>
          </a:p>
          <a:p>
            <a:r>
              <a:rPr lang="en-IN"/>
              <a:t> </a:t>
            </a:r>
            <a:endParaRPr lang="en-IN" dirty="0"/>
          </a:p>
        </p:txBody>
      </p:sp>
      <p:pic>
        <p:nvPicPr>
          <p:cNvPr id="5" name="Picture 4">
            <a:extLst>
              <a:ext uri="{FF2B5EF4-FFF2-40B4-BE49-F238E27FC236}">
                <a16:creationId xmlns:a16="http://schemas.microsoft.com/office/drawing/2014/main" id="{1E5A9194-DFD3-1853-D146-9A3009F6A58D}"/>
              </a:ext>
            </a:extLst>
          </p:cNvPr>
          <p:cNvPicPr>
            <a:picLocks noChangeAspect="1"/>
          </p:cNvPicPr>
          <p:nvPr/>
        </p:nvPicPr>
        <p:blipFill>
          <a:blip r:embed="rId2"/>
          <a:stretch>
            <a:fillRect/>
          </a:stretch>
        </p:blipFill>
        <p:spPr>
          <a:xfrm>
            <a:off x="292722" y="5013177"/>
            <a:ext cx="8558556" cy="792088"/>
          </a:xfrm>
          <a:prstGeom prst="rect">
            <a:avLst/>
          </a:prstGeom>
        </p:spPr>
      </p:pic>
    </p:spTree>
    <p:extLst>
      <p:ext uri="{BB962C8B-B14F-4D97-AF65-F5344CB8AC3E}">
        <p14:creationId xmlns:p14="http://schemas.microsoft.com/office/powerpoint/2010/main" val="36865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68ACD-2900-0BBF-C571-B55D75DA2311}"/>
              </a:ext>
            </a:extLst>
          </p:cNvPr>
          <p:cNvSpPr>
            <a:spLocks noGrp="1"/>
          </p:cNvSpPr>
          <p:nvPr>
            <p:ph type="sldNum" idx="10"/>
          </p:nvPr>
        </p:nvSpPr>
        <p:spPr/>
        <p:txBody>
          <a:bodyPr/>
          <a:lstStyle/>
          <a:p>
            <a:pPr>
              <a:defRPr/>
            </a:pPr>
            <a:fld id="{EEC4746D-2915-46BF-985B-D22A733B7AB4}" type="slidenum">
              <a:rPr lang="en-GB" altLang="en-US" smtClean="0"/>
              <a:pPr>
                <a:defRPr/>
              </a:pPr>
              <a:t>5</a:t>
            </a:fld>
            <a:endParaRPr lang="en-US" altLang="en-US"/>
          </a:p>
        </p:txBody>
      </p:sp>
      <p:sp>
        <p:nvSpPr>
          <p:cNvPr id="7" name="Title 1">
            <a:extLst>
              <a:ext uri="{FF2B5EF4-FFF2-40B4-BE49-F238E27FC236}">
                <a16:creationId xmlns:a16="http://schemas.microsoft.com/office/drawing/2014/main" id="{6F36C4C6-705C-E5C5-2FCC-7B4CE116215C}"/>
              </a:ext>
            </a:extLst>
          </p:cNvPr>
          <p:cNvSpPr txBox="1">
            <a:spLocks/>
          </p:cNvSpPr>
          <p:nvPr/>
        </p:nvSpPr>
        <p:spPr>
          <a:xfrm>
            <a:off x="311150" y="593725"/>
            <a:ext cx="8521700" cy="763588"/>
          </a:xfrm>
          <a:prstGeom prst="rect">
            <a:avLst/>
          </a:prstGeom>
        </p:spPr>
        <p:txBody>
          <a:bodyPr/>
          <a:lst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eaLnBrk="1" hangingPunct="1"/>
            <a:r>
              <a:rPr lang="en-IN" altLang="en-US" sz="2800" b="1" kern="0" dirty="0">
                <a:cs typeface="Archivo Narrow" charset="0"/>
                <a:sym typeface="Archivo Narrow" charset="0"/>
              </a:rPr>
              <a:t>2.</a:t>
            </a:r>
            <a:r>
              <a:rPr lang="en-US" altLang="en-US" sz="2800" kern="0" dirty="0">
                <a:latin typeface="Times New Roman"/>
                <a:cs typeface="Times New Roman"/>
                <a:sym typeface="Times New Roman"/>
              </a:rPr>
              <a:t> </a:t>
            </a:r>
            <a:r>
              <a:rPr lang="en-US" altLang="en-US" sz="2800" dirty="0">
                <a:sym typeface="Times New Roman"/>
              </a:rPr>
              <a:t>Alignment with SDG Goals </a:t>
            </a:r>
          </a:p>
          <a:p>
            <a:pPr algn="ctr" eaLnBrk="1" hangingPunct="1"/>
            <a:endParaRPr lang="en-IN" altLang="en-US" sz="2800" b="1" kern="0" dirty="0">
              <a:cs typeface="Archivo Narrow" charset="0"/>
              <a:sym typeface="Archivo Narrow" charset="0"/>
            </a:endParaRPr>
          </a:p>
        </p:txBody>
      </p:sp>
      <p:pic>
        <p:nvPicPr>
          <p:cNvPr id="9" name="Picture 8">
            <a:extLst>
              <a:ext uri="{FF2B5EF4-FFF2-40B4-BE49-F238E27FC236}">
                <a16:creationId xmlns:a16="http://schemas.microsoft.com/office/drawing/2014/main" id="{93EC5108-F389-9BB1-E344-FA3A9BE29FC6}"/>
              </a:ext>
            </a:extLst>
          </p:cNvPr>
          <p:cNvPicPr>
            <a:picLocks noChangeAspect="1"/>
          </p:cNvPicPr>
          <p:nvPr/>
        </p:nvPicPr>
        <p:blipFill>
          <a:blip r:embed="rId2"/>
          <a:stretch>
            <a:fillRect/>
          </a:stretch>
        </p:blipFill>
        <p:spPr>
          <a:xfrm>
            <a:off x="6934613" y="692696"/>
            <a:ext cx="2143125" cy="2143125"/>
          </a:xfrm>
          <a:prstGeom prst="rect">
            <a:avLst/>
          </a:prstGeom>
        </p:spPr>
      </p:pic>
      <p:sp>
        <p:nvSpPr>
          <p:cNvPr id="11" name="TextBox 10">
            <a:extLst>
              <a:ext uri="{FF2B5EF4-FFF2-40B4-BE49-F238E27FC236}">
                <a16:creationId xmlns:a16="http://schemas.microsoft.com/office/drawing/2014/main" id="{E9863CDD-E9C3-7E2C-DAF3-D0DA96A6040D}"/>
              </a:ext>
            </a:extLst>
          </p:cNvPr>
          <p:cNvSpPr txBox="1"/>
          <p:nvPr/>
        </p:nvSpPr>
        <p:spPr>
          <a:xfrm>
            <a:off x="413682" y="1357313"/>
            <a:ext cx="6120680" cy="646331"/>
          </a:xfrm>
          <a:prstGeom prst="rect">
            <a:avLst/>
          </a:prstGeom>
          <a:noFill/>
        </p:spPr>
        <p:txBody>
          <a:bodyPr wrap="square">
            <a:spAutoFit/>
          </a:bodyPr>
          <a:lstStyle/>
          <a:p>
            <a:r>
              <a:rPr lang="en-US" sz="1800" b="1" i="1" dirty="0"/>
              <a:t>Alignment with SDG 11</a:t>
            </a:r>
            <a:r>
              <a:rPr lang="en-US" sz="1800" dirty="0"/>
              <a:t>: Sustainable Cities and 			             Communities</a:t>
            </a:r>
            <a:endParaRPr lang="en-IN" sz="1800" dirty="0"/>
          </a:p>
        </p:txBody>
      </p:sp>
      <p:sp>
        <p:nvSpPr>
          <p:cNvPr id="14" name="TextBox 13">
            <a:extLst>
              <a:ext uri="{FF2B5EF4-FFF2-40B4-BE49-F238E27FC236}">
                <a16:creationId xmlns:a16="http://schemas.microsoft.com/office/drawing/2014/main" id="{D5ABC12C-BD45-4105-6C18-B6B9236DAB89}"/>
              </a:ext>
            </a:extLst>
          </p:cNvPr>
          <p:cNvSpPr txBox="1"/>
          <p:nvPr/>
        </p:nvSpPr>
        <p:spPr>
          <a:xfrm>
            <a:off x="408137" y="2106692"/>
            <a:ext cx="6361037" cy="646331"/>
          </a:xfrm>
          <a:prstGeom prst="rect">
            <a:avLst/>
          </a:prstGeom>
          <a:noFill/>
        </p:spPr>
        <p:txBody>
          <a:bodyPr wrap="none" rtlCol="0">
            <a:spAutoFit/>
          </a:bodyPr>
          <a:lstStyle/>
          <a:p>
            <a:r>
              <a:rPr lang="en-US" sz="1800" b="1" i="1" dirty="0"/>
              <a:t>Objective</a:t>
            </a:r>
            <a:r>
              <a:rPr lang="en-US" b="1" i="1" dirty="0"/>
              <a:t> </a:t>
            </a:r>
            <a:r>
              <a:rPr lang="en-US" dirty="0"/>
              <a:t>: </a:t>
            </a:r>
            <a:r>
              <a:rPr lang="en-US" sz="1800" dirty="0"/>
              <a:t>Making inclusive, safe, resilient, and sustainable </a:t>
            </a:r>
          </a:p>
          <a:p>
            <a:r>
              <a:rPr lang="en-US" sz="1800" dirty="0"/>
              <a:t>	    cities.</a:t>
            </a:r>
            <a:endParaRPr lang="en-IN" sz="1800" dirty="0"/>
          </a:p>
        </p:txBody>
      </p:sp>
      <p:sp>
        <p:nvSpPr>
          <p:cNvPr id="15" name="TextBox 14">
            <a:extLst>
              <a:ext uri="{FF2B5EF4-FFF2-40B4-BE49-F238E27FC236}">
                <a16:creationId xmlns:a16="http://schemas.microsoft.com/office/drawing/2014/main" id="{73C1B1BA-4815-E73F-9FA4-E6BC86ECBF7A}"/>
              </a:ext>
            </a:extLst>
          </p:cNvPr>
          <p:cNvSpPr txBox="1"/>
          <p:nvPr/>
        </p:nvSpPr>
        <p:spPr>
          <a:xfrm>
            <a:off x="327445" y="3182092"/>
            <a:ext cx="8867236" cy="3108543"/>
          </a:xfrm>
          <a:prstGeom prst="rect">
            <a:avLst/>
          </a:prstGeom>
          <a:noFill/>
        </p:spPr>
        <p:txBody>
          <a:bodyPr wrap="none" rtlCol="0" anchor="ctr">
            <a:spAutoFit/>
          </a:bodyPr>
          <a:lstStyle/>
          <a:p>
            <a:r>
              <a:rPr lang="en-US" b="1" i="1" dirty="0"/>
              <a:t>Our Research Contribution </a:t>
            </a:r>
            <a:r>
              <a:rPr lang="en-US" dirty="0"/>
              <a:t>: Utilizing cutting-edge technology for optimized road traffic management </a:t>
            </a:r>
          </a:p>
          <a:p>
            <a:r>
              <a:rPr lang="en-US" dirty="0"/>
              <a:t>		            – a crucial facet of urban development.</a:t>
            </a:r>
          </a:p>
          <a:p>
            <a:endParaRPr lang="en-US" dirty="0"/>
          </a:p>
          <a:p>
            <a:r>
              <a:rPr lang="en-US" b="1" i="1" dirty="0"/>
              <a:t>Addressing Specific Aspects of SDG 11 </a:t>
            </a:r>
            <a:r>
              <a:rPr lang="en-US" dirty="0"/>
              <a:t>:</a:t>
            </a:r>
          </a:p>
          <a:p>
            <a:endParaRPr lang="en-US" dirty="0"/>
          </a:p>
          <a:p>
            <a:r>
              <a:rPr lang="en-US" dirty="0"/>
              <a:t>	</a:t>
            </a:r>
            <a:r>
              <a:rPr lang="en-US" u="sng" dirty="0"/>
              <a:t>Enhanced Traffic Flow</a:t>
            </a:r>
            <a:r>
              <a:rPr lang="en-US" dirty="0"/>
              <a:t>:</a:t>
            </a:r>
          </a:p>
          <a:p>
            <a:r>
              <a:rPr lang="en-US" dirty="0"/>
              <a:t>		Real-time object detection, surveillance, and road monitoring is carried out.</a:t>
            </a:r>
          </a:p>
          <a:p>
            <a:r>
              <a:rPr lang="en-US" dirty="0"/>
              <a:t>             		Contribution to smart cities with improved traffic flow and reduced congestion.</a:t>
            </a:r>
          </a:p>
          <a:p>
            <a:r>
              <a:rPr lang="en-US" dirty="0"/>
              <a:t>	</a:t>
            </a:r>
            <a:r>
              <a:rPr lang="en-US" u="sng" dirty="0"/>
              <a:t>Road Safety and Accident Prevention</a:t>
            </a:r>
            <a:r>
              <a:rPr lang="en-US" dirty="0"/>
              <a:t>:</a:t>
            </a:r>
          </a:p>
          <a:p>
            <a:r>
              <a:rPr lang="en-US" dirty="0"/>
              <a:t>		Intent prediction, online visual tracking, accident detection cater to road safety.</a:t>
            </a:r>
          </a:p>
          <a:p>
            <a:r>
              <a:rPr lang="en-US" dirty="0"/>
              <a:t>		This directly addresses SDG 11 for ensuring safety in urban environments.</a:t>
            </a:r>
          </a:p>
          <a:p>
            <a:r>
              <a:rPr lang="en-US" dirty="0"/>
              <a:t>	</a:t>
            </a:r>
            <a:r>
              <a:rPr lang="en-US" u="sng" dirty="0"/>
              <a:t>Efficient Resource Utilization</a:t>
            </a:r>
            <a:r>
              <a:rPr lang="en-US" dirty="0"/>
              <a:t>:</a:t>
            </a:r>
          </a:p>
          <a:p>
            <a:r>
              <a:rPr lang="en-US" dirty="0"/>
              <a:t>		Vehicle re-identification,queue length estimation,traffic sign detection boosts efficiency.</a:t>
            </a:r>
          </a:p>
          <a:p>
            <a:r>
              <a:rPr lang="en-US" dirty="0"/>
              <a:t>		Aiming to optimize resource utilization for sustainable urban development.</a:t>
            </a:r>
            <a:endParaRPr lang="en-IN" dirty="0"/>
          </a:p>
        </p:txBody>
      </p:sp>
    </p:spTree>
    <p:extLst>
      <p:ext uri="{BB962C8B-B14F-4D97-AF65-F5344CB8AC3E}">
        <p14:creationId xmlns:p14="http://schemas.microsoft.com/office/powerpoint/2010/main" val="854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64C5C6-BB71-E9A7-25F9-8F91E5CB3338}"/>
              </a:ext>
            </a:extLst>
          </p:cNvPr>
          <p:cNvSpPr>
            <a:spLocks noGrp="1"/>
          </p:cNvSpPr>
          <p:nvPr>
            <p:ph type="sldNum" idx="10"/>
          </p:nvPr>
        </p:nvSpPr>
        <p:spPr/>
        <p:txBody>
          <a:bodyPr/>
          <a:lstStyle/>
          <a:p>
            <a:pPr>
              <a:defRPr/>
            </a:pPr>
            <a:fld id="{EEC4746D-2915-46BF-985B-D22A733B7AB4}" type="slidenum">
              <a:rPr lang="en-GB" altLang="en-US" smtClean="0"/>
              <a:pPr>
                <a:defRPr/>
              </a:pPr>
              <a:t>6</a:t>
            </a:fld>
            <a:endParaRPr lang="en-US" altLang="en-US"/>
          </a:p>
        </p:txBody>
      </p:sp>
      <p:sp>
        <p:nvSpPr>
          <p:cNvPr id="4" name="TextBox 3">
            <a:extLst>
              <a:ext uri="{FF2B5EF4-FFF2-40B4-BE49-F238E27FC236}">
                <a16:creationId xmlns:a16="http://schemas.microsoft.com/office/drawing/2014/main" id="{B163C5A7-E9A6-32BC-0FDB-3060F60CDA70}"/>
              </a:ext>
            </a:extLst>
          </p:cNvPr>
          <p:cNvSpPr txBox="1"/>
          <p:nvPr/>
        </p:nvSpPr>
        <p:spPr>
          <a:xfrm>
            <a:off x="1947866" y="620688"/>
            <a:ext cx="5248267"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3</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rPr>
              <a:t>Existing Systems (Overview)</a:t>
            </a:r>
          </a:p>
        </p:txBody>
      </p:sp>
      <p:pic>
        <p:nvPicPr>
          <p:cNvPr id="6" name="Picture 5">
            <a:extLst>
              <a:ext uri="{FF2B5EF4-FFF2-40B4-BE49-F238E27FC236}">
                <a16:creationId xmlns:a16="http://schemas.microsoft.com/office/drawing/2014/main" id="{8B59CED1-29E8-533E-E363-F2CB59E829F9}"/>
              </a:ext>
            </a:extLst>
          </p:cNvPr>
          <p:cNvPicPr>
            <a:picLocks noChangeAspect="1"/>
          </p:cNvPicPr>
          <p:nvPr/>
        </p:nvPicPr>
        <p:blipFill>
          <a:blip r:embed="rId2"/>
          <a:stretch>
            <a:fillRect/>
          </a:stretch>
        </p:blipFill>
        <p:spPr>
          <a:xfrm>
            <a:off x="2327814" y="1628800"/>
            <a:ext cx="4488371" cy="2376264"/>
          </a:xfrm>
          <a:prstGeom prst="rect">
            <a:avLst/>
          </a:prstGeom>
        </p:spPr>
      </p:pic>
      <p:sp>
        <p:nvSpPr>
          <p:cNvPr id="7" name="TextBox 6">
            <a:extLst>
              <a:ext uri="{FF2B5EF4-FFF2-40B4-BE49-F238E27FC236}">
                <a16:creationId xmlns:a16="http://schemas.microsoft.com/office/drawing/2014/main" id="{6B7BEBFE-7559-E867-61EE-4BBB238C63F2}"/>
              </a:ext>
            </a:extLst>
          </p:cNvPr>
          <p:cNvSpPr txBox="1"/>
          <p:nvPr/>
        </p:nvSpPr>
        <p:spPr>
          <a:xfrm>
            <a:off x="94150" y="4489956"/>
            <a:ext cx="9049850" cy="1323439"/>
          </a:xfrm>
          <a:prstGeom prst="rect">
            <a:avLst/>
          </a:prstGeom>
          <a:noFill/>
        </p:spPr>
        <p:txBody>
          <a:bodyPr wrap="none" rtlCol="0">
            <a:spAutoFit/>
          </a:bodyPr>
          <a:lstStyle/>
          <a:p>
            <a:r>
              <a:rPr lang="en-US" sz="1600" dirty="0"/>
              <a:t>We’ll have a quick look at how the existing Computer Vision models in the domain carry out tasks </a:t>
            </a:r>
          </a:p>
          <a:p>
            <a:r>
              <a:rPr lang="en-US" sz="1600" dirty="0"/>
              <a:t>related to Road Traffic Management in our next slide. The models mentioned although can’t be </a:t>
            </a:r>
          </a:p>
          <a:p>
            <a:r>
              <a:rPr lang="en-US" sz="1600" dirty="0"/>
              <a:t>compared among each other, as they all carry out different sub-tasks to make up singular task of </a:t>
            </a:r>
          </a:p>
          <a:p>
            <a:r>
              <a:rPr lang="en-US" sz="1600" dirty="0"/>
              <a:t>Traffic Management possible. It is Divide &amp; Conquer Strategy being implemented in the area of </a:t>
            </a:r>
          </a:p>
          <a:p>
            <a:r>
              <a:rPr lang="en-US" sz="1600" dirty="0"/>
              <a:t>Computer Vision.</a:t>
            </a:r>
          </a:p>
        </p:txBody>
      </p:sp>
    </p:spTree>
    <p:extLst>
      <p:ext uri="{BB962C8B-B14F-4D97-AF65-F5344CB8AC3E}">
        <p14:creationId xmlns:p14="http://schemas.microsoft.com/office/powerpoint/2010/main" val="382641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4A83B4-DDE7-122A-DE88-BC937D0B72BD}"/>
              </a:ext>
            </a:extLst>
          </p:cNvPr>
          <p:cNvSpPr>
            <a:spLocks noGrp="1"/>
          </p:cNvSpPr>
          <p:nvPr>
            <p:ph type="sldNum" idx="10"/>
          </p:nvPr>
        </p:nvSpPr>
        <p:spPr/>
        <p:txBody>
          <a:bodyPr/>
          <a:lstStyle/>
          <a:p>
            <a:pPr>
              <a:defRPr/>
            </a:pPr>
            <a:fld id="{EEC4746D-2915-46BF-985B-D22A733B7AB4}" type="slidenum">
              <a:rPr lang="en-GB" altLang="en-US" smtClean="0"/>
              <a:pPr>
                <a:defRPr/>
              </a:pPr>
              <a:t>7</a:t>
            </a:fld>
            <a:endParaRPr lang="en-US" altLang="en-US"/>
          </a:p>
        </p:txBody>
      </p:sp>
      <p:pic>
        <p:nvPicPr>
          <p:cNvPr id="6" name="Picture 5">
            <a:extLst>
              <a:ext uri="{FF2B5EF4-FFF2-40B4-BE49-F238E27FC236}">
                <a16:creationId xmlns:a16="http://schemas.microsoft.com/office/drawing/2014/main" id="{96CE3474-B52B-FFCD-8A3A-C6DAA373184C}"/>
              </a:ext>
            </a:extLst>
          </p:cNvPr>
          <p:cNvPicPr>
            <a:picLocks noChangeAspect="1"/>
          </p:cNvPicPr>
          <p:nvPr/>
        </p:nvPicPr>
        <p:blipFill>
          <a:blip r:embed="rId2"/>
          <a:stretch>
            <a:fillRect/>
          </a:stretch>
        </p:blipFill>
        <p:spPr>
          <a:xfrm>
            <a:off x="1281112" y="1114425"/>
            <a:ext cx="6581775" cy="4629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425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9C97DB-38FC-F035-1E21-A92959D17D39}"/>
              </a:ext>
            </a:extLst>
          </p:cNvPr>
          <p:cNvSpPr>
            <a:spLocks noGrp="1"/>
          </p:cNvSpPr>
          <p:nvPr>
            <p:ph type="sldNum" idx="10"/>
          </p:nvPr>
        </p:nvSpPr>
        <p:spPr/>
        <p:txBody>
          <a:bodyPr/>
          <a:lstStyle/>
          <a:p>
            <a:pPr>
              <a:defRPr/>
            </a:pPr>
            <a:fld id="{EEC4746D-2915-46BF-985B-D22A733B7AB4}" type="slidenum">
              <a:rPr lang="en-GB" altLang="en-US" smtClean="0"/>
              <a:pPr>
                <a:defRPr/>
              </a:pPr>
              <a:t>8</a:t>
            </a:fld>
            <a:endParaRPr lang="en-US" altLang="en-US"/>
          </a:p>
        </p:txBody>
      </p:sp>
      <p:sp>
        <p:nvSpPr>
          <p:cNvPr id="5" name="TextBox 4">
            <a:extLst>
              <a:ext uri="{FF2B5EF4-FFF2-40B4-BE49-F238E27FC236}">
                <a16:creationId xmlns:a16="http://schemas.microsoft.com/office/drawing/2014/main" id="{2A441CC7-D103-D1EE-C25F-B0D60E344F19}"/>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4.</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Proposed</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rPr>
              <a:t> System (Description)</a:t>
            </a:r>
          </a:p>
        </p:txBody>
      </p:sp>
      <p:pic>
        <p:nvPicPr>
          <p:cNvPr id="9" name="Picture 8">
            <a:extLst>
              <a:ext uri="{FF2B5EF4-FFF2-40B4-BE49-F238E27FC236}">
                <a16:creationId xmlns:a16="http://schemas.microsoft.com/office/drawing/2014/main" id="{FF3752D4-858E-EDF9-D829-1AFF0C05E5C5}"/>
              </a:ext>
            </a:extLst>
          </p:cNvPr>
          <p:cNvPicPr>
            <a:picLocks noChangeAspect="1"/>
          </p:cNvPicPr>
          <p:nvPr/>
        </p:nvPicPr>
        <p:blipFill>
          <a:blip r:embed="rId2"/>
          <a:stretch>
            <a:fillRect/>
          </a:stretch>
        </p:blipFill>
        <p:spPr>
          <a:xfrm>
            <a:off x="1547664" y="1517671"/>
            <a:ext cx="6796807" cy="3822657"/>
          </a:xfrm>
          <a:prstGeom prst="rect">
            <a:avLst/>
          </a:prstGeom>
        </p:spPr>
      </p:pic>
    </p:spTree>
    <p:extLst>
      <p:ext uri="{BB962C8B-B14F-4D97-AF65-F5344CB8AC3E}">
        <p14:creationId xmlns:p14="http://schemas.microsoft.com/office/powerpoint/2010/main" val="113796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FF9736-537D-F5A3-3009-4582A8DA3FA3}"/>
              </a:ext>
            </a:extLst>
          </p:cNvPr>
          <p:cNvSpPr>
            <a:spLocks noGrp="1"/>
          </p:cNvSpPr>
          <p:nvPr>
            <p:ph type="sldNum" idx="10"/>
          </p:nvPr>
        </p:nvSpPr>
        <p:spPr/>
        <p:txBody>
          <a:bodyPr/>
          <a:lstStyle/>
          <a:p>
            <a:pPr>
              <a:defRPr/>
            </a:pPr>
            <a:fld id="{EEC4746D-2915-46BF-985B-D22A733B7AB4}" type="slidenum">
              <a:rPr lang="en-GB" altLang="en-US" smtClean="0"/>
              <a:pPr>
                <a:defRPr/>
              </a:pPr>
              <a:t>9</a:t>
            </a:fld>
            <a:endParaRPr lang="en-US" altLang="en-US"/>
          </a:p>
        </p:txBody>
      </p:sp>
      <p:sp>
        <p:nvSpPr>
          <p:cNvPr id="4" name="TextBox 3">
            <a:extLst>
              <a:ext uri="{FF2B5EF4-FFF2-40B4-BE49-F238E27FC236}">
                <a16:creationId xmlns:a16="http://schemas.microsoft.com/office/drawing/2014/main" id="{20EE61C5-DB41-93E6-A272-FA8CAD717AE8}"/>
              </a:ext>
            </a:extLst>
          </p:cNvPr>
          <p:cNvSpPr txBox="1"/>
          <p:nvPr/>
        </p:nvSpPr>
        <p:spPr>
          <a:xfrm>
            <a:off x="0" y="458956"/>
            <a:ext cx="5292080" cy="5970865"/>
          </a:xfrm>
          <a:prstGeom prst="rect">
            <a:avLst/>
          </a:prstGeom>
          <a:noFill/>
        </p:spPr>
        <p:txBody>
          <a:bodyPr wrap="square">
            <a:spAutoFit/>
          </a:bodyPr>
          <a:lstStyle/>
          <a:p>
            <a:pPr algn="l"/>
            <a:r>
              <a:rPr lang="en-US" sz="1600" b="1" i="0" u="sng" dirty="0">
                <a:effectLst/>
                <a:latin typeface="Söhne"/>
              </a:rPr>
              <a:t>Functional Description</a:t>
            </a:r>
          </a:p>
          <a:p>
            <a:pPr algn="l"/>
            <a:endParaRPr lang="en-US" sz="1600" b="1" i="0" u="sng" dirty="0">
              <a:effectLst/>
              <a:latin typeface="Söhne"/>
            </a:endParaRPr>
          </a:p>
          <a:p>
            <a:pPr algn="l">
              <a:buFont typeface="Arial" panose="020B0604020202020204" pitchFamily="34" charset="0"/>
              <a:buChar char="•"/>
            </a:pPr>
            <a:r>
              <a:rPr lang="en-US" b="1" i="0" dirty="0">
                <a:solidFill>
                  <a:schemeClr val="tx1"/>
                </a:solidFill>
                <a:effectLst/>
                <a:latin typeface="+mj-lt"/>
              </a:rPr>
              <a:t>Object Detection with Enhanced YOLOv2 Algorithm:</a:t>
            </a:r>
            <a:endParaRPr lang="en-US" b="0" i="0" dirty="0">
              <a:solidFill>
                <a:schemeClr val="tx1"/>
              </a:solidFill>
              <a:effectLst/>
              <a:latin typeface="+mj-lt"/>
            </a:endParaRPr>
          </a:p>
          <a:p>
            <a:pPr lvl="1" algn="l"/>
            <a:r>
              <a:rPr lang="en-US" b="0" i="0" dirty="0">
                <a:solidFill>
                  <a:schemeClr val="tx1"/>
                </a:solidFill>
                <a:effectLst/>
                <a:latin typeface="+mj-lt"/>
              </a:rPr>
              <a:t>Utilizes an enhanced YOLOv2 algorithm with integrated DenseNet-201 for precise vehicle detection in surveillance videos, ensuring high precision, even for tiny objects.</a:t>
            </a:r>
          </a:p>
          <a:p>
            <a:pPr algn="l">
              <a:buFont typeface="Arial" panose="020B0604020202020204" pitchFamily="34" charset="0"/>
              <a:buChar char="•"/>
            </a:pPr>
            <a:r>
              <a:rPr lang="en-US" b="1" i="0" dirty="0">
                <a:solidFill>
                  <a:schemeClr val="tx1"/>
                </a:solidFill>
                <a:effectLst/>
                <a:latin typeface="+mj-lt"/>
              </a:rPr>
              <a:t>Intent Prediction of Pedestrians using Real-time Framework:</a:t>
            </a:r>
            <a:endParaRPr lang="en-US" b="0" i="0" dirty="0">
              <a:solidFill>
                <a:schemeClr val="tx1"/>
              </a:solidFill>
              <a:effectLst/>
              <a:latin typeface="+mj-lt"/>
            </a:endParaRPr>
          </a:p>
          <a:p>
            <a:pPr lvl="1" algn="l"/>
            <a:r>
              <a:rPr lang="en-US" b="0" i="0" dirty="0">
                <a:solidFill>
                  <a:schemeClr val="tx1"/>
                </a:solidFill>
                <a:effectLst/>
                <a:latin typeface="+mj-lt"/>
              </a:rPr>
              <a:t>Employs a real-time framework with a tracking-by-detection technique and a spatio-temporal DenseNet model for accurate detection, tracking, and prediction of pedestrian actions in urban traffic environments.</a:t>
            </a:r>
          </a:p>
          <a:p>
            <a:pPr algn="l">
              <a:buFont typeface="Arial" panose="020B0604020202020204" pitchFamily="34" charset="0"/>
              <a:buChar char="•"/>
            </a:pPr>
            <a:r>
              <a:rPr lang="en-US" b="1" i="0" dirty="0">
                <a:solidFill>
                  <a:schemeClr val="tx1"/>
                </a:solidFill>
                <a:effectLst/>
                <a:latin typeface="+mj-lt"/>
              </a:rPr>
              <a:t>End-to-End CNN Model for Drivable Area Segmentation:</a:t>
            </a:r>
            <a:endParaRPr lang="en-US" b="0" i="0" dirty="0">
              <a:solidFill>
                <a:schemeClr val="tx1"/>
              </a:solidFill>
              <a:effectLst/>
              <a:latin typeface="+mj-lt"/>
            </a:endParaRPr>
          </a:p>
          <a:p>
            <a:pPr lvl="1" algn="l"/>
            <a:r>
              <a:rPr lang="en-US" b="0" i="0" dirty="0">
                <a:solidFill>
                  <a:schemeClr val="tx1"/>
                </a:solidFill>
                <a:effectLst/>
                <a:latin typeface="+mj-lt"/>
              </a:rPr>
              <a:t>Introduces Dense-ACSSD, an end-to-end CNN model trained on the BDD100K dataset for drivable area segmentation and multiple object detection, meeting real-time requirements.</a:t>
            </a:r>
          </a:p>
          <a:p>
            <a:pPr algn="l">
              <a:buFont typeface="Arial" panose="020B0604020202020204" pitchFamily="34" charset="0"/>
              <a:buChar char="•"/>
            </a:pPr>
            <a:r>
              <a:rPr lang="en-US" b="1" i="0" dirty="0">
                <a:solidFill>
                  <a:schemeClr val="tx1"/>
                </a:solidFill>
                <a:effectLst/>
                <a:latin typeface="+mj-lt"/>
              </a:rPr>
              <a:t>Vehicle Re-Identification with StRDAN:</a:t>
            </a:r>
            <a:endParaRPr lang="en-US" b="0" i="0" dirty="0">
              <a:solidFill>
                <a:schemeClr val="tx1"/>
              </a:solidFill>
              <a:effectLst/>
              <a:latin typeface="+mj-lt"/>
            </a:endParaRPr>
          </a:p>
          <a:p>
            <a:pPr lvl="1" algn="l"/>
            <a:r>
              <a:rPr lang="en-US" b="0" i="0" dirty="0">
                <a:solidFill>
                  <a:schemeClr val="tx1"/>
                </a:solidFill>
                <a:effectLst/>
                <a:latin typeface="+mj-lt"/>
              </a:rPr>
              <a:t>Proposes StRDAN, a framework trained on synthetic and real data, addressing data scarcity to improve vehicle re-identification, showing significant improvements over baseline models.</a:t>
            </a:r>
          </a:p>
          <a:p>
            <a:pPr algn="l">
              <a:buFont typeface="Arial" panose="020B0604020202020204" pitchFamily="34" charset="0"/>
              <a:buChar char="•"/>
            </a:pPr>
            <a:r>
              <a:rPr lang="en-US" b="1" i="0" dirty="0">
                <a:solidFill>
                  <a:schemeClr val="tx1"/>
                </a:solidFill>
                <a:effectLst/>
                <a:latin typeface="+mj-lt"/>
              </a:rPr>
              <a:t>High-Performance Object Tracking with RASNet:</a:t>
            </a:r>
            <a:endParaRPr lang="en-US" b="0" i="0" dirty="0">
              <a:solidFill>
                <a:schemeClr val="tx1"/>
              </a:solidFill>
              <a:effectLst/>
              <a:latin typeface="+mj-lt"/>
            </a:endParaRPr>
          </a:p>
          <a:p>
            <a:pPr lvl="1" algn="l"/>
            <a:r>
              <a:rPr lang="en-US" b="0" i="0" dirty="0">
                <a:solidFill>
                  <a:schemeClr val="tx1"/>
                </a:solidFill>
                <a:effectLst/>
                <a:latin typeface="+mj-lt"/>
              </a:rPr>
              <a:t>Incorporates RASNet, a model reformulating correlation filters within a Siamese tracking framework, achieving state-of-the-art tracking accuracy at more than 80 frames per second.</a:t>
            </a:r>
          </a:p>
        </p:txBody>
      </p:sp>
      <p:pic>
        <p:nvPicPr>
          <p:cNvPr id="6" name="Picture 5">
            <a:extLst>
              <a:ext uri="{FF2B5EF4-FFF2-40B4-BE49-F238E27FC236}">
                <a16:creationId xmlns:a16="http://schemas.microsoft.com/office/drawing/2014/main" id="{CEE64256-C11D-8479-E402-A58C14E66BAB}"/>
              </a:ext>
            </a:extLst>
          </p:cNvPr>
          <p:cNvPicPr>
            <a:picLocks noChangeAspect="1"/>
          </p:cNvPicPr>
          <p:nvPr/>
        </p:nvPicPr>
        <p:blipFill>
          <a:blip r:embed="rId2"/>
          <a:stretch>
            <a:fillRect/>
          </a:stretch>
        </p:blipFill>
        <p:spPr>
          <a:xfrm>
            <a:off x="5413595" y="2639955"/>
            <a:ext cx="3578283" cy="3578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50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80598</TotalTime>
  <Words>2691</Words>
  <Application>Microsoft Office PowerPoint</Application>
  <PresentationFormat>On-screen Show (4:3)</PresentationFormat>
  <Paragraphs>217</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Söhne</vt:lpstr>
      <vt:lpstr>Georgia</vt:lpstr>
      <vt:lpstr>Calibri</vt:lpstr>
      <vt:lpstr>Archivo Narrow</vt:lpstr>
      <vt:lpstr>Arial</vt:lpstr>
      <vt:lpstr>Simple Light</vt:lpstr>
      <vt:lpstr> OPTIMIZING ROAD TRAFFIC MANAGEMENT THROUGH AUTOMATED VIDEO ANNOTATION WITH COMPUTER VISION  </vt:lpstr>
      <vt:lpstr>AGENDA   </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Efficient Character Recognition System for Handwritten Modi Script</dc:title>
  <dc:creator>user</dc:creator>
  <cp:lastModifiedBy>rickyswas</cp:lastModifiedBy>
  <cp:revision>242</cp:revision>
  <dcterms:modified xsi:type="dcterms:W3CDTF">2023-12-05T23:09:48Z</dcterms:modified>
</cp:coreProperties>
</file>